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32"/>
  </p:notesMasterIdLst>
  <p:sldIdLst>
    <p:sldId id="256" r:id="rId2"/>
    <p:sldId id="257" r:id="rId3"/>
    <p:sldId id="276" r:id="rId4"/>
    <p:sldId id="258" r:id="rId5"/>
    <p:sldId id="259" r:id="rId6"/>
    <p:sldId id="283" r:id="rId7"/>
    <p:sldId id="267" r:id="rId8"/>
    <p:sldId id="260" r:id="rId9"/>
    <p:sldId id="285" r:id="rId10"/>
    <p:sldId id="284" r:id="rId11"/>
    <p:sldId id="275" r:id="rId12"/>
    <p:sldId id="281" r:id="rId13"/>
    <p:sldId id="261" r:id="rId14"/>
    <p:sldId id="262" r:id="rId15"/>
    <p:sldId id="264" r:id="rId16"/>
    <p:sldId id="263" r:id="rId17"/>
    <p:sldId id="265" r:id="rId18"/>
    <p:sldId id="266" r:id="rId19"/>
    <p:sldId id="282" r:id="rId20"/>
    <p:sldId id="268" r:id="rId21"/>
    <p:sldId id="272" r:id="rId22"/>
    <p:sldId id="271" r:id="rId23"/>
    <p:sldId id="269" r:id="rId24"/>
    <p:sldId id="279" r:id="rId25"/>
    <p:sldId id="280" r:id="rId26"/>
    <p:sldId id="270" r:id="rId27"/>
    <p:sldId id="273" r:id="rId28"/>
    <p:sldId id="277" r:id="rId29"/>
    <p:sldId id="286" r:id="rId30"/>
    <p:sldId id="27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C0DC76-C4B1-4637-BBB7-0C78FDFA7D9A}" v="36" dt="2019-04-20T16:47:10.081"/>
    <p1510:client id="{AECB5547-5C0C-4FA2-A8D2-1EF421C8C980}" v="53" dt="2019-04-19T21:26:47.881"/>
    <p1510:client id="{C585957B-88BE-49A8-A704-59441DFA7991}" v="25" dt="2019-04-20T17:00:54.472"/>
    <p1510:client id="{20E5A946-8A97-40DC-BF39-05CBF16BC107}" v="174" dt="2019-04-20T17:02:29.830"/>
    <p1510:client id="{B4CC4D7D-1F7F-44F3-9C26-86D4BC0DFB07}" v="67" dt="2019-04-20T16:42:18.713"/>
    <p1510:client id="{CD87C55C-4E03-4C6E-B4E8-5325C8D0C155}" v="479" dt="2019-04-20T05:40:40.8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19"/>
  </p:normalViewPr>
  <p:slideViewPr>
    <p:cSldViewPr snapToGrid="0">
      <p:cViewPr varScale="1">
        <p:scale>
          <a:sx n="115" d="100"/>
          <a:sy n="115" d="100"/>
        </p:scale>
        <p:origin x="10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B8A818-75D8-4EA3-AEAF-E2377224EFDB}" type="datetimeFigureOut">
              <a:rPr lang="en-US"/>
              <a:t>4/24/19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B87DC-2A1F-43BA-BA8F-C1A2A884AC26}" type="slidenum">
              <a:rPr lang="en-US"/>
              <a:t>‹#›</a:t>
            </a:fld>
            <a:endParaRPr lang="en-US"/>
          </a:p>
        </p:txBody>
      </p:sp>
    </p:spTree>
    <p:extLst>
      <p:ext uri="{BB962C8B-B14F-4D97-AF65-F5344CB8AC3E}">
        <p14:creationId xmlns:p14="http://schemas.microsoft.com/office/powerpoint/2010/main" val="2335764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 inserted this to get a general purpose of when it started and the rate of updates since version 1. Don't know what section this falls under but it's helpful I think.</a:t>
            </a:r>
          </a:p>
        </p:txBody>
      </p:sp>
      <p:sp>
        <p:nvSpPr>
          <p:cNvPr id="4" name="Slide Number Placeholder 3"/>
          <p:cNvSpPr>
            <a:spLocks noGrp="1"/>
          </p:cNvSpPr>
          <p:nvPr>
            <p:ph type="sldNum" sz="quarter" idx="5"/>
          </p:nvPr>
        </p:nvSpPr>
        <p:spPr/>
        <p:txBody>
          <a:bodyPr/>
          <a:lstStyle/>
          <a:p>
            <a:fld id="{8B0B87DC-2A1F-43BA-BA8F-C1A2A884AC26}" type="slidenum">
              <a:rPr lang="en-US"/>
              <a:t>4</a:t>
            </a:fld>
            <a:endParaRPr lang="en-US"/>
          </a:p>
        </p:txBody>
      </p:sp>
    </p:spTree>
    <p:extLst>
      <p:ext uri="{BB962C8B-B14F-4D97-AF65-F5344CB8AC3E}">
        <p14:creationId xmlns:p14="http://schemas.microsoft.com/office/powerpoint/2010/main" val="3099743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B0B87DC-2A1F-43BA-BA8F-C1A2A884AC26}" type="slidenum">
              <a:rPr lang="en-US"/>
              <a:t>5</a:t>
            </a:fld>
            <a:endParaRPr lang="en-US"/>
          </a:p>
        </p:txBody>
      </p:sp>
    </p:spTree>
    <p:extLst>
      <p:ext uri="{BB962C8B-B14F-4D97-AF65-F5344CB8AC3E}">
        <p14:creationId xmlns:p14="http://schemas.microsoft.com/office/powerpoint/2010/main" val="535830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846CE7D5-CF57-46EF-B807-FDD0502418D4}" type="datetimeFigureOut">
              <a:rPr lang="en-US" smtClean="0"/>
              <a:t>4/24/19</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59640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22462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46CE7D5-CF57-46EF-B807-FDD0502418D4}" type="datetimeFigureOut">
              <a:rPr lang="en-US" smtClean="0"/>
              <a:t>4/24/19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0694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46CE7D5-CF57-46EF-B807-FDD0502418D4}" type="datetimeFigureOut">
              <a:rPr lang="en-US" smtClean="0"/>
              <a:t>4/24/19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30EA680-D336-4FF7-8B7A-9848BB0A1C32}"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683761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46CE7D5-CF57-46EF-B807-FDD0502418D4}" type="datetimeFigureOut">
              <a:rPr lang="en-US" smtClean="0"/>
              <a:t>4/24/19</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64662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4/24/19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84330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6CE7D5-CF57-46EF-B807-FDD0502418D4}" type="datetimeFigureOut">
              <a:rPr lang="en-US" smtClean="0"/>
              <a:t>4/24/19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15841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23440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46CE7D5-CF57-46EF-B807-FDD0502418D4}" type="datetimeFigureOut">
              <a:rPr lang="en-US" smtClean="0"/>
              <a:t>4/24/19</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14100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33406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46CE7D5-CF57-46EF-B807-FDD0502418D4}" type="datetimeFigureOut">
              <a:rPr lang="en-US" smtClean="0"/>
              <a:t>4/24/19</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06365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9531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80617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02045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52127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1898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70043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46CE7D5-CF57-46EF-B807-FDD0502418D4}" type="datetimeFigureOut">
              <a:rPr lang="en-US" smtClean="0"/>
              <a:t>4/24/19</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853127886"/>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namecoin.or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abs.bitdefender.com/2018/10/gandcrab-ransomware-decryption-tool-available-for-free/"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7.xml"/><Relationship Id="rId1" Type="http://schemas.openxmlformats.org/officeDocument/2006/relationships/video" Target="https://www.youtube.com/embed/bplvHLwNqlI?feature=oembed"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431" y="1807105"/>
            <a:ext cx="9448800" cy="1825096"/>
          </a:xfrm>
        </p:spPr>
        <p:txBody>
          <a:bodyPr>
            <a:normAutofit/>
          </a:bodyPr>
          <a:lstStyle/>
          <a:p>
            <a:pPr algn="ctr"/>
            <a:r>
              <a:rPr lang="en-US" sz="6600" err="1">
                <a:cs typeface="Calibri Light"/>
              </a:rPr>
              <a:t>GandCrab</a:t>
            </a:r>
            <a:endParaRPr lang="en-US" sz="6600"/>
          </a:p>
        </p:txBody>
      </p:sp>
      <p:sp>
        <p:nvSpPr>
          <p:cNvPr id="3" name="Subtitle 2"/>
          <p:cNvSpPr>
            <a:spLocks noGrp="1"/>
          </p:cNvSpPr>
          <p:nvPr>
            <p:ph type="subTitle" idx="1"/>
          </p:nvPr>
        </p:nvSpPr>
        <p:spPr>
          <a:xfrm>
            <a:off x="322729" y="3632201"/>
            <a:ext cx="9448800" cy="999564"/>
          </a:xfrm>
        </p:spPr>
        <p:txBody>
          <a:bodyPr vert="horz" lIns="91440" tIns="45720" rIns="91440" bIns="45720" rtlCol="0" anchor="t">
            <a:noAutofit/>
          </a:bodyPr>
          <a:lstStyle/>
          <a:p>
            <a:pPr algn="ctr"/>
            <a:r>
              <a:rPr lang="en-US" sz="1800"/>
              <a:t>Project Team: Joe Lam, Carlos Perez, </a:t>
            </a:r>
            <a:r>
              <a:rPr lang="en-US" sz="1800">
                <a:cs typeface="Calibri"/>
              </a:rPr>
              <a:t>Andrew Parker, Elijah Cavazos, </a:t>
            </a:r>
            <a:r>
              <a:rPr lang="en-US" sz="1800" err="1">
                <a:cs typeface="Calibri"/>
              </a:rPr>
              <a:t>Jin</a:t>
            </a:r>
            <a:r>
              <a:rPr lang="en-US" sz="1800">
                <a:cs typeface="Calibri"/>
              </a:rPr>
              <a:t> Mok</a:t>
            </a:r>
            <a:endParaRPr lang="en-US" sz="1800"/>
          </a:p>
          <a:p>
            <a:pPr algn="ctr"/>
            <a:r>
              <a:rPr lang="en-US" sz="1800"/>
              <a:t>Presentation Date: 4/20/19</a:t>
            </a:r>
          </a:p>
        </p:txBody>
      </p:sp>
      <p:sp>
        <p:nvSpPr>
          <p:cNvPr id="4" name="Subtitle 2">
            <a:extLst>
              <a:ext uri="{FF2B5EF4-FFF2-40B4-BE49-F238E27FC236}">
                <a16:creationId xmlns:a16="http://schemas.microsoft.com/office/drawing/2014/main" id="{10B853B6-C14A-4D1B-9C47-1F0F50A2E780}"/>
              </a:ext>
            </a:extLst>
          </p:cNvPr>
          <p:cNvSpPr txBox="1">
            <a:spLocks/>
          </p:cNvSpPr>
          <p:nvPr/>
        </p:nvSpPr>
        <p:spPr>
          <a:xfrm>
            <a:off x="2268071" y="1522748"/>
            <a:ext cx="5001551" cy="114311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spcAft>
                <a:spcPts val="600"/>
              </a:spcAft>
            </a:pPr>
            <a:r>
              <a:rPr lang="en-US" sz="3200">
                <a:cs typeface="Calibri"/>
              </a:rPr>
              <a:t>rAnSoMWarE</a:t>
            </a:r>
            <a:endParaRPr lang="en-US"/>
          </a:p>
        </p:txBody>
      </p:sp>
      <p:pic>
        <p:nvPicPr>
          <p:cNvPr id="5" name="Picture 5">
            <a:extLst>
              <a:ext uri="{FF2B5EF4-FFF2-40B4-BE49-F238E27FC236}">
                <a16:creationId xmlns:a16="http://schemas.microsoft.com/office/drawing/2014/main" id="{2FD6BF93-CF6B-4010-BEDC-6A720D8AB858}"/>
              </a:ext>
            </a:extLst>
          </p:cNvPr>
          <p:cNvPicPr>
            <a:picLocks noChangeAspect="1"/>
          </p:cNvPicPr>
          <p:nvPr/>
        </p:nvPicPr>
        <p:blipFill>
          <a:blip r:embed="rId2"/>
          <a:stretch>
            <a:fillRect/>
          </a:stretch>
        </p:blipFill>
        <p:spPr>
          <a:xfrm flipH="1">
            <a:off x="7792995" y="446585"/>
            <a:ext cx="4081848" cy="2813857"/>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C3499-516F-492F-95F7-D75E65E42576}"/>
              </a:ext>
            </a:extLst>
          </p:cNvPr>
          <p:cNvSpPr>
            <a:spLocks noGrp="1"/>
          </p:cNvSpPr>
          <p:nvPr>
            <p:ph type="title"/>
          </p:nvPr>
        </p:nvSpPr>
        <p:spPr>
          <a:xfrm>
            <a:off x="3539671" y="292659"/>
            <a:ext cx="8610600" cy="1293028"/>
          </a:xfrm>
        </p:spPr>
        <p:txBody>
          <a:bodyPr/>
          <a:lstStyle/>
          <a:p>
            <a:r>
              <a:rPr lang="en-US"/>
              <a:t>WIRESHARK COMMUNICATION TIMELINE </a:t>
            </a:r>
          </a:p>
        </p:txBody>
      </p:sp>
      <p:pic>
        <p:nvPicPr>
          <p:cNvPr id="3" name="Picture 3" descr="A screenshot of a cell phone&#10;&#10;Description generated with very high confidence">
            <a:extLst>
              <a:ext uri="{FF2B5EF4-FFF2-40B4-BE49-F238E27FC236}">
                <a16:creationId xmlns:a16="http://schemas.microsoft.com/office/drawing/2014/main" id="{B6AB079C-32BF-4562-B2C2-886D883E9657}"/>
              </a:ext>
            </a:extLst>
          </p:cNvPr>
          <p:cNvPicPr>
            <a:picLocks noGrp="1" noChangeAspect="1"/>
          </p:cNvPicPr>
          <p:nvPr>
            <p:ph idx="1"/>
          </p:nvPr>
        </p:nvPicPr>
        <p:blipFill>
          <a:blip r:embed="rId2"/>
          <a:stretch>
            <a:fillRect/>
          </a:stretch>
        </p:blipFill>
        <p:spPr>
          <a:xfrm>
            <a:off x="10656" y="1585906"/>
            <a:ext cx="6080700" cy="5134983"/>
          </a:xfrm>
          <a:prstGeom prst="rect">
            <a:avLst/>
          </a:prstGeom>
        </p:spPr>
      </p:pic>
      <p:pic>
        <p:nvPicPr>
          <p:cNvPr id="5" name="Picture 5" descr="A screenshot of a cell phone&#10;&#10;Description generated with high confidence">
            <a:extLst>
              <a:ext uri="{FF2B5EF4-FFF2-40B4-BE49-F238E27FC236}">
                <a16:creationId xmlns:a16="http://schemas.microsoft.com/office/drawing/2014/main" id="{B6D45F28-8174-46E6-9366-850F2EB97E3F}"/>
              </a:ext>
            </a:extLst>
          </p:cNvPr>
          <p:cNvPicPr>
            <a:picLocks noChangeAspect="1"/>
          </p:cNvPicPr>
          <p:nvPr/>
        </p:nvPicPr>
        <p:blipFill rotWithShape="1">
          <a:blip r:embed="rId3"/>
          <a:srcRect r="61948" b="33191"/>
          <a:stretch/>
        </p:blipFill>
        <p:spPr>
          <a:xfrm>
            <a:off x="6099717" y="1585519"/>
            <a:ext cx="6001763" cy="5137549"/>
          </a:xfrm>
          <a:prstGeom prst="rect">
            <a:avLst/>
          </a:prstGeom>
        </p:spPr>
      </p:pic>
    </p:spTree>
    <p:extLst>
      <p:ext uri="{BB962C8B-B14F-4D97-AF65-F5344CB8AC3E}">
        <p14:creationId xmlns:p14="http://schemas.microsoft.com/office/powerpoint/2010/main" val="2193993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C7EB-78FD-4BC1-96DD-E565A751F919}"/>
              </a:ext>
            </a:extLst>
          </p:cNvPr>
          <p:cNvSpPr>
            <a:spLocks noGrp="1"/>
          </p:cNvSpPr>
          <p:nvPr>
            <p:ph type="title"/>
          </p:nvPr>
        </p:nvSpPr>
        <p:spPr>
          <a:xfrm>
            <a:off x="3329152" y="567304"/>
            <a:ext cx="8610600" cy="1293028"/>
          </a:xfrm>
        </p:spPr>
        <p:txBody>
          <a:bodyPr/>
          <a:lstStyle/>
          <a:p>
            <a:r>
              <a:rPr lang="en-US"/>
              <a:t>DLL &amp; REFLECTIVE DLL INJECTION</a:t>
            </a:r>
          </a:p>
        </p:txBody>
      </p:sp>
      <p:sp>
        <p:nvSpPr>
          <p:cNvPr id="3" name="Content Placeholder 2">
            <a:extLst>
              <a:ext uri="{FF2B5EF4-FFF2-40B4-BE49-F238E27FC236}">
                <a16:creationId xmlns:a16="http://schemas.microsoft.com/office/drawing/2014/main" id="{168E0A1B-E538-4475-A126-0A07F2527336}"/>
              </a:ext>
            </a:extLst>
          </p:cNvPr>
          <p:cNvSpPr>
            <a:spLocks noGrp="1"/>
          </p:cNvSpPr>
          <p:nvPr>
            <p:ph idx="1"/>
          </p:nvPr>
        </p:nvSpPr>
        <p:spPr>
          <a:xfrm>
            <a:off x="685800" y="1669043"/>
            <a:ext cx="10820400" cy="4864952"/>
          </a:xfrm>
        </p:spPr>
        <p:txBody>
          <a:bodyPr vert="horz" lIns="91440" tIns="45720" rIns="91440" bIns="45720" rtlCol="0" anchor="t">
            <a:normAutofit fontScale="92500"/>
          </a:bodyPr>
          <a:lstStyle/>
          <a:p>
            <a:r>
              <a:rPr lang="en-US"/>
              <a:t>GANDCRAB UTILIZATION OF REFLECTIVE DLL INJECTION. </a:t>
            </a:r>
          </a:p>
          <a:p>
            <a:r>
              <a:rPr lang="en-US"/>
              <a:t>DLL – CODE LIBRARY (LOCALLY ACCESSIBLE).</a:t>
            </a:r>
          </a:p>
          <a:p>
            <a:r>
              <a:rPr lang="en-US"/>
              <a:t>DLL FILES CONTAIN PROCESSES THAT MULTIPLE PROGRAMS CAN CALL ON AS NEEDED DURING RUN TIME. EXECUTION OF MALICIOUS DLL BY WRITING PATH THAT CAN BE TRIGGERED. (Usage of Microsoft programs without any detection.) </a:t>
            </a:r>
          </a:p>
          <a:p>
            <a:r>
              <a:rPr lang="en-US"/>
              <a:t>REFLECTIVE DLL INJECTION EXPLOITATION – REPLACEMENT OF EXISTING DLL FILES. COPYING ENTIRE DLL INTO PROCESS MEMORY TO AVOID DLL ON DISK AND PROCESSES THAT MALWARE IS BEING INJECTED INTO. </a:t>
            </a:r>
          </a:p>
          <a:p>
            <a:r>
              <a:rPr lang="en-US"/>
              <a:t>REFLECTIVE DLL INJECTION LOADED FROM MEMORY NOT DISK. </a:t>
            </a:r>
          </a:p>
          <a:p>
            <a:r>
              <a:rPr lang="en-US"/>
              <a:t>OVERTAKES POWERSHELL AND WMI TO MOVE LATERALLY TO CONNECTED MACHINES. </a:t>
            </a:r>
          </a:p>
          <a:p>
            <a:r>
              <a:rPr lang="en-US"/>
              <a:t>MICROSOFT OFFICE COMMONLY USED, ACCEPTED AND EASILY WEAPONIZED.</a:t>
            </a:r>
          </a:p>
          <a:p>
            <a:r>
              <a:rPr lang="en-US"/>
              <a:t>APART FROM MICROSOFT AND iOS, LINUX OS IS THE SAFEST TO NOT BE INFECTED. </a:t>
            </a:r>
          </a:p>
          <a:p>
            <a:endParaRPr lang="en-US"/>
          </a:p>
          <a:p>
            <a:endParaRPr lang="en-US"/>
          </a:p>
        </p:txBody>
      </p:sp>
    </p:spTree>
    <p:extLst>
      <p:ext uri="{BB962C8B-B14F-4D97-AF65-F5344CB8AC3E}">
        <p14:creationId xmlns:p14="http://schemas.microsoft.com/office/powerpoint/2010/main" val="240974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FDD08-5B6D-46A3-8761-ADE67F79D8D8}"/>
              </a:ext>
            </a:extLst>
          </p:cNvPr>
          <p:cNvSpPr>
            <a:spLocks noGrp="1"/>
          </p:cNvSpPr>
          <p:nvPr>
            <p:ph type="title"/>
          </p:nvPr>
        </p:nvSpPr>
        <p:spPr>
          <a:xfrm>
            <a:off x="2895600" y="764373"/>
            <a:ext cx="8610600" cy="1293028"/>
          </a:xfrm>
        </p:spPr>
        <p:txBody>
          <a:bodyPr/>
          <a:lstStyle/>
          <a:p>
            <a:r>
              <a:rPr lang="en-US"/>
              <a:t>DLL INJECTION timeline</a:t>
            </a:r>
          </a:p>
        </p:txBody>
      </p:sp>
      <p:pic>
        <p:nvPicPr>
          <p:cNvPr id="3" name="Picture 3" descr="A screenshot of a cell phone&#10;&#10;Description generated with high confidence">
            <a:extLst>
              <a:ext uri="{FF2B5EF4-FFF2-40B4-BE49-F238E27FC236}">
                <a16:creationId xmlns:a16="http://schemas.microsoft.com/office/drawing/2014/main" id="{C56EE239-4E3D-4A05-B32C-AEE2C792773D}"/>
              </a:ext>
            </a:extLst>
          </p:cNvPr>
          <p:cNvPicPr>
            <a:picLocks noGrp="1" noChangeAspect="1"/>
          </p:cNvPicPr>
          <p:nvPr>
            <p:ph idx="1"/>
          </p:nvPr>
        </p:nvPicPr>
        <p:blipFill>
          <a:blip r:embed="rId2"/>
          <a:stretch>
            <a:fillRect/>
          </a:stretch>
        </p:blipFill>
        <p:spPr>
          <a:xfrm>
            <a:off x="151821" y="1629205"/>
            <a:ext cx="11593390" cy="5179415"/>
          </a:xfrm>
          <a:prstGeom prst="rect">
            <a:avLst/>
          </a:prstGeom>
        </p:spPr>
      </p:pic>
    </p:spTree>
    <p:extLst>
      <p:ext uri="{BB962C8B-B14F-4D97-AF65-F5344CB8AC3E}">
        <p14:creationId xmlns:p14="http://schemas.microsoft.com/office/powerpoint/2010/main" val="1910614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0B8FD-3FF4-49FD-879B-29434AFCD61F}"/>
              </a:ext>
            </a:extLst>
          </p:cNvPr>
          <p:cNvSpPr>
            <a:spLocks noGrp="1"/>
          </p:cNvSpPr>
          <p:nvPr>
            <p:ph type="title"/>
          </p:nvPr>
        </p:nvSpPr>
        <p:spPr/>
        <p:txBody>
          <a:bodyPr/>
          <a:lstStyle/>
          <a:p>
            <a:r>
              <a:rPr lang="en-US"/>
              <a:t>Step 3: Powershell</a:t>
            </a:r>
          </a:p>
        </p:txBody>
      </p:sp>
      <p:pic>
        <p:nvPicPr>
          <p:cNvPr id="4" name="Picture 4" descr="A close up of a sign&#10;&#10;Description generated with very high confidence">
            <a:extLst>
              <a:ext uri="{FF2B5EF4-FFF2-40B4-BE49-F238E27FC236}">
                <a16:creationId xmlns:a16="http://schemas.microsoft.com/office/drawing/2014/main" id="{C98F30C9-751F-4944-BD34-8AD6C0FD052B}"/>
              </a:ext>
            </a:extLst>
          </p:cNvPr>
          <p:cNvPicPr>
            <a:picLocks noGrp="1" noChangeAspect="1"/>
          </p:cNvPicPr>
          <p:nvPr>
            <p:ph idx="1"/>
          </p:nvPr>
        </p:nvPicPr>
        <p:blipFill>
          <a:blip r:embed="rId2"/>
          <a:stretch>
            <a:fillRect/>
          </a:stretch>
        </p:blipFill>
        <p:spPr>
          <a:xfrm>
            <a:off x="1819866" y="2292962"/>
            <a:ext cx="10288402" cy="1472739"/>
          </a:xfrm>
          <a:prstGeom prst="rect">
            <a:avLst/>
          </a:prstGeom>
        </p:spPr>
      </p:pic>
      <p:pic>
        <p:nvPicPr>
          <p:cNvPr id="6" name="Picture 6" descr="A close up of a sign&#10;&#10;Description generated with very high confidence">
            <a:extLst>
              <a:ext uri="{FF2B5EF4-FFF2-40B4-BE49-F238E27FC236}">
                <a16:creationId xmlns:a16="http://schemas.microsoft.com/office/drawing/2014/main" id="{DBB757AD-73CB-4F02-8AD6-1AEE98828686}"/>
              </a:ext>
            </a:extLst>
          </p:cNvPr>
          <p:cNvPicPr>
            <a:picLocks noChangeAspect="1"/>
          </p:cNvPicPr>
          <p:nvPr/>
        </p:nvPicPr>
        <p:blipFill>
          <a:blip r:embed="rId3"/>
          <a:stretch>
            <a:fillRect/>
          </a:stretch>
        </p:blipFill>
        <p:spPr>
          <a:xfrm>
            <a:off x="240685" y="2295580"/>
            <a:ext cx="1501667" cy="1423384"/>
          </a:xfrm>
          <a:prstGeom prst="rect">
            <a:avLst/>
          </a:prstGeom>
        </p:spPr>
      </p:pic>
    </p:spTree>
    <p:extLst>
      <p:ext uri="{BB962C8B-B14F-4D97-AF65-F5344CB8AC3E}">
        <p14:creationId xmlns:p14="http://schemas.microsoft.com/office/powerpoint/2010/main" val="3111086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09D01-CFF2-4ED0-86F6-3DD8DF0F0AE4}"/>
              </a:ext>
            </a:extLst>
          </p:cNvPr>
          <p:cNvSpPr>
            <a:spLocks noGrp="1"/>
          </p:cNvSpPr>
          <p:nvPr>
            <p:ph type="title"/>
          </p:nvPr>
        </p:nvSpPr>
        <p:spPr/>
        <p:txBody>
          <a:bodyPr/>
          <a:lstStyle/>
          <a:p>
            <a:r>
              <a:rPr lang="en-US"/>
              <a:t>Step 4: .bit TLD</a:t>
            </a:r>
          </a:p>
        </p:txBody>
      </p:sp>
      <p:sp>
        <p:nvSpPr>
          <p:cNvPr id="3" name="Content Placeholder 2">
            <a:extLst>
              <a:ext uri="{FF2B5EF4-FFF2-40B4-BE49-F238E27FC236}">
                <a16:creationId xmlns:a16="http://schemas.microsoft.com/office/drawing/2014/main" id="{37A3EFE3-363E-4045-9CD0-137195DB31C6}"/>
              </a:ext>
            </a:extLst>
          </p:cNvPr>
          <p:cNvSpPr>
            <a:spLocks noGrp="1"/>
          </p:cNvSpPr>
          <p:nvPr>
            <p:ph idx="1"/>
          </p:nvPr>
        </p:nvSpPr>
        <p:spPr/>
        <p:txBody>
          <a:bodyPr vert="horz" lIns="91440" tIns="45720" rIns="91440" bIns="45720" rtlCol="0" anchor="t">
            <a:normAutofit/>
          </a:bodyPr>
          <a:lstStyle/>
          <a:p>
            <a:r>
              <a:rPr lang="en-US"/>
              <a:t>NOT recognized by the Internet Corporation for Assigned Names and Numbers (ICANN)</a:t>
            </a:r>
          </a:p>
          <a:p>
            <a:r>
              <a:rPr lang="en-US"/>
              <a:t>but is instead managed by </a:t>
            </a:r>
            <a:r>
              <a:rPr lang="en-US">
                <a:hlinkClick r:id="rId2"/>
              </a:rPr>
              <a:t>NameCoin's</a:t>
            </a:r>
            <a:r>
              <a:rPr lang="en-US"/>
              <a:t> decentralized domain name system.</a:t>
            </a:r>
          </a:p>
          <a:p>
            <a:pPr marL="685800">
              <a:spcBef>
                <a:spcPts val="500"/>
              </a:spcBef>
            </a:pPr>
            <a:r>
              <a:rPr lang="en-US" sz="2000"/>
              <a:t>"Like bitcoins, Namecoin names are difficult to censor or seize.</a:t>
            </a:r>
            <a:r>
              <a:rPr lang="en-US"/>
              <a:t>"</a:t>
            </a:r>
          </a:p>
          <a:p>
            <a:pPr marL="685800">
              <a:spcBef>
                <a:spcPts val="500"/>
              </a:spcBef>
            </a:pPr>
            <a:r>
              <a:rPr lang="en-US"/>
              <a:t>Example: </a:t>
            </a:r>
            <a:r>
              <a:rPr lang="en-US">
                <a:latin typeface="Consolas"/>
              </a:rPr>
              <a:t>gandcrab.bit</a:t>
            </a:r>
            <a:endParaRPr lang="en-US"/>
          </a:p>
        </p:txBody>
      </p:sp>
      <p:pic>
        <p:nvPicPr>
          <p:cNvPr id="4" name="Picture 4" descr="A close up of a logo&#10;&#10;Description generated with very high confidence">
            <a:extLst>
              <a:ext uri="{FF2B5EF4-FFF2-40B4-BE49-F238E27FC236}">
                <a16:creationId xmlns:a16="http://schemas.microsoft.com/office/drawing/2014/main" id="{881AF7C7-7D40-4EA9-A5F6-2368B9EDE6D9}"/>
              </a:ext>
            </a:extLst>
          </p:cNvPr>
          <p:cNvPicPr>
            <a:picLocks noChangeAspect="1"/>
          </p:cNvPicPr>
          <p:nvPr/>
        </p:nvPicPr>
        <p:blipFill>
          <a:blip r:embed="rId3"/>
          <a:stretch>
            <a:fillRect/>
          </a:stretch>
        </p:blipFill>
        <p:spPr>
          <a:xfrm>
            <a:off x="3200401" y="5037187"/>
            <a:ext cx="1245476" cy="1243953"/>
          </a:xfrm>
          <a:prstGeom prst="rect">
            <a:avLst/>
          </a:prstGeom>
        </p:spPr>
      </p:pic>
      <p:sp>
        <p:nvSpPr>
          <p:cNvPr id="6" name="TextBox 5">
            <a:extLst>
              <a:ext uri="{FF2B5EF4-FFF2-40B4-BE49-F238E27FC236}">
                <a16:creationId xmlns:a16="http://schemas.microsoft.com/office/drawing/2014/main" id="{E3CCFEB4-A497-4048-A212-E43FE5A734B1}"/>
              </a:ext>
            </a:extLst>
          </p:cNvPr>
          <p:cNvSpPr txBox="1"/>
          <p:nvPr/>
        </p:nvSpPr>
        <p:spPr>
          <a:xfrm>
            <a:off x="3160987" y="4671849"/>
            <a:ext cx="13243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C2 Server</a:t>
            </a:r>
          </a:p>
        </p:txBody>
      </p:sp>
      <p:sp>
        <p:nvSpPr>
          <p:cNvPr id="10" name="Rectangle 9">
            <a:extLst>
              <a:ext uri="{FF2B5EF4-FFF2-40B4-BE49-F238E27FC236}">
                <a16:creationId xmlns:a16="http://schemas.microsoft.com/office/drawing/2014/main" id="{91B5FDCA-2190-470E-BCF4-DDCCAD25ADEE}"/>
              </a:ext>
            </a:extLst>
          </p:cNvPr>
          <p:cNvSpPr/>
          <p:nvPr/>
        </p:nvSpPr>
        <p:spPr>
          <a:xfrm>
            <a:off x="2722179" y="3668111"/>
            <a:ext cx="2187465" cy="4007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BA65AD3B-C3EC-4195-AA78-7C59D658B768}"/>
              </a:ext>
            </a:extLst>
          </p:cNvPr>
          <p:cNvSpPr/>
          <p:nvPr/>
        </p:nvSpPr>
        <p:spPr>
          <a:xfrm>
            <a:off x="3590674" y="4125493"/>
            <a:ext cx="328448" cy="49267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868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E7A72-F9F2-4A38-82A6-8D813E1F5A2F}"/>
              </a:ext>
            </a:extLst>
          </p:cNvPr>
          <p:cNvSpPr>
            <a:spLocks noGrp="1"/>
          </p:cNvSpPr>
          <p:nvPr>
            <p:ph type="title"/>
          </p:nvPr>
        </p:nvSpPr>
        <p:spPr/>
        <p:txBody>
          <a:bodyPr/>
          <a:lstStyle/>
          <a:p>
            <a:r>
              <a:rPr lang="en-US"/>
              <a:t>Step 5: Client iP captured</a:t>
            </a:r>
          </a:p>
        </p:txBody>
      </p:sp>
      <p:sp>
        <p:nvSpPr>
          <p:cNvPr id="3" name="Content Placeholder 2">
            <a:extLst>
              <a:ext uri="{FF2B5EF4-FFF2-40B4-BE49-F238E27FC236}">
                <a16:creationId xmlns:a16="http://schemas.microsoft.com/office/drawing/2014/main" id="{F9CA981D-BA8D-4007-A898-8CD79E8AF38F}"/>
              </a:ext>
            </a:extLst>
          </p:cNvPr>
          <p:cNvSpPr>
            <a:spLocks noGrp="1"/>
          </p:cNvSpPr>
          <p:nvPr>
            <p:ph idx="1"/>
          </p:nvPr>
        </p:nvSpPr>
        <p:spPr/>
        <p:txBody>
          <a:bodyPr vert="horz" lIns="91440" tIns="45720" rIns="91440" bIns="45720" rtlCol="0" anchor="t">
            <a:normAutofit/>
          </a:bodyPr>
          <a:lstStyle/>
          <a:p>
            <a:r>
              <a:rPr lang="en-US"/>
              <a:t>Computer information captured (name, system info, etc.)</a:t>
            </a:r>
          </a:p>
          <a:p>
            <a:r>
              <a:rPr lang="en-US"/>
              <a:t>IP of client is also identified using http://ipv4bot.whatismyipaddress.com/</a:t>
            </a:r>
          </a:p>
        </p:txBody>
      </p:sp>
    </p:spTree>
    <p:extLst>
      <p:ext uri="{BB962C8B-B14F-4D97-AF65-F5344CB8AC3E}">
        <p14:creationId xmlns:p14="http://schemas.microsoft.com/office/powerpoint/2010/main" val="51067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D8FD-1873-450A-8748-50DB50748A51}"/>
              </a:ext>
            </a:extLst>
          </p:cNvPr>
          <p:cNvSpPr>
            <a:spLocks noGrp="1"/>
          </p:cNvSpPr>
          <p:nvPr>
            <p:ph type="title"/>
          </p:nvPr>
        </p:nvSpPr>
        <p:spPr>
          <a:xfrm>
            <a:off x="1016877" y="764373"/>
            <a:ext cx="10489323" cy="1293028"/>
          </a:xfrm>
        </p:spPr>
        <p:txBody>
          <a:bodyPr/>
          <a:lstStyle/>
          <a:p>
            <a:r>
              <a:rPr lang="en-US"/>
              <a:t>Step 5: GandCrab reconnaissance </a:t>
            </a:r>
          </a:p>
        </p:txBody>
      </p:sp>
      <p:pic>
        <p:nvPicPr>
          <p:cNvPr id="4" name="Picture 4" descr="A picture containing table, computer, indoor, sky&#10;&#10;Description generated with very high confidence">
            <a:extLst>
              <a:ext uri="{FF2B5EF4-FFF2-40B4-BE49-F238E27FC236}">
                <a16:creationId xmlns:a16="http://schemas.microsoft.com/office/drawing/2014/main" id="{9FA4B048-E063-44A8-AB59-93E9BDC6340A}"/>
              </a:ext>
            </a:extLst>
          </p:cNvPr>
          <p:cNvPicPr>
            <a:picLocks noGrp="1" noChangeAspect="1"/>
          </p:cNvPicPr>
          <p:nvPr>
            <p:ph idx="1"/>
          </p:nvPr>
        </p:nvPicPr>
        <p:blipFill>
          <a:blip r:embed="rId2"/>
          <a:stretch>
            <a:fillRect/>
          </a:stretch>
        </p:blipFill>
        <p:spPr>
          <a:xfrm>
            <a:off x="426425" y="3509054"/>
            <a:ext cx="2509761" cy="1996330"/>
          </a:xfrm>
          <a:prstGeom prst="rect">
            <a:avLst/>
          </a:prstGeom>
        </p:spPr>
      </p:pic>
      <p:sp>
        <p:nvSpPr>
          <p:cNvPr id="6" name="TextBox 5">
            <a:extLst>
              <a:ext uri="{FF2B5EF4-FFF2-40B4-BE49-F238E27FC236}">
                <a16:creationId xmlns:a16="http://schemas.microsoft.com/office/drawing/2014/main" id="{188EA303-19B3-4DB0-966F-124F56E5A080}"/>
              </a:ext>
            </a:extLst>
          </p:cNvPr>
          <p:cNvSpPr txBox="1"/>
          <p:nvPr/>
        </p:nvSpPr>
        <p:spPr>
          <a:xfrm>
            <a:off x="809297" y="2057400"/>
            <a:ext cx="94304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Scans the entire file system of the computer</a:t>
            </a:r>
          </a:p>
          <a:p>
            <a:pPr marL="285750" indent="-285750">
              <a:buFont typeface="Arial"/>
              <a:buChar char="•"/>
            </a:pPr>
            <a:r>
              <a:rPr lang="en-US"/>
              <a:t>If the computer is identified as Russian, the execution stops</a:t>
            </a:r>
          </a:p>
        </p:txBody>
      </p:sp>
      <p:pic>
        <p:nvPicPr>
          <p:cNvPr id="8" name="Picture 8" descr="A close up of a flag&#10;&#10;Description generated with very high confidence">
            <a:extLst>
              <a:ext uri="{FF2B5EF4-FFF2-40B4-BE49-F238E27FC236}">
                <a16:creationId xmlns:a16="http://schemas.microsoft.com/office/drawing/2014/main" id="{5DAB89D3-7F5C-4FAA-B1A6-3D7C38DF9107}"/>
              </a:ext>
            </a:extLst>
          </p:cNvPr>
          <p:cNvPicPr>
            <a:picLocks noChangeAspect="1"/>
          </p:cNvPicPr>
          <p:nvPr/>
        </p:nvPicPr>
        <p:blipFill>
          <a:blip r:embed="rId3"/>
          <a:stretch>
            <a:fillRect/>
          </a:stretch>
        </p:blipFill>
        <p:spPr>
          <a:xfrm>
            <a:off x="3324422" y="3505941"/>
            <a:ext cx="2661920" cy="2000038"/>
          </a:xfrm>
          <a:prstGeom prst="rect">
            <a:avLst/>
          </a:prstGeom>
        </p:spPr>
      </p:pic>
      <p:pic>
        <p:nvPicPr>
          <p:cNvPr id="3" name="Picture 4" descr="A close up of a keyboard&#10;&#10;Description generated with very high confidence">
            <a:extLst>
              <a:ext uri="{FF2B5EF4-FFF2-40B4-BE49-F238E27FC236}">
                <a16:creationId xmlns:a16="http://schemas.microsoft.com/office/drawing/2014/main" id="{4EAF33F8-0012-435F-B9E9-E1D5A24FE94F}"/>
              </a:ext>
            </a:extLst>
          </p:cNvPr>
          <p:cNvPicPr>
            <a:picLocks noChangeAspect="1"/>
          </p:cNvPicPr>
          <p:nvPr/>
        </p:nvPicPr>
        <p:blipFill>
          <a:blip r:embed="rId4"/>
          <a:stretch>
            <a:fillRect/>
          </a:stretch>
        </p:blipFill>
        <p:spPr>
          <a:xfrm>
            <a:off x="6380480" y="3507509"/>
            <a:ext cx="5466080" cy="1996902"/>
          </a:xfrm>
          <a:prstGeom prst="rect">
            <a:avLst/>
          </a:prstGeom>
        </p:spPr>
      </p:pic>
    </p:spTree>
    <p:extLst>
      <p:ext uri="{BB962C8B-B14F-4D97-AF65-F5344CB8AC3E}">
        <p14:creationId xmlns:p14="http://schemas.microsoft.com/office/powerpoint/2010/main" val="2201212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4B6D8-DE61-4218-A3EC-7242D0690F9C}"/>
              </a:ext>
            </a:extLst>
          </p:cNvPr>
          <p:cNvSpPr>
            <a:spLocks noGrp="1"/>
          </p:cNvSpPr>
          <p:nvPr>
            <p:ph type="title"/>
          </p:nvPr>
        </p:nvSpPr>
        <p:spPr/>
        <p:txBody>
          <a:bodyPr/>
          <a:lstStyle/>
          <a:p>
            <a:r>
              <a:rPr lang="en-US"/>
              <a:t>Step 6: Terminate Processes</a:t>
            </a:r>
          </a:p>
        </p:txBody>
      </p:sp>
      <p:sp>
        <p:nvSpPr>
          <p:cNvPr id="3" name="Content Placeholder 2">
            <a:extLst>
              <a:ext uri="{FF2B5EF4-FFF2-40B4-BE49-F238E27FC236}">
                <a16:creationId xmlns:a16="http://schemas.microsoft.com/office/drawing/2014/main" id="{E0A83970-342C-47E8-BDBA-97CC44AAEAD6}"/>
              </a:ext>
            </a:extLst>
          </p:cNvPr>
          <p:cNvSpPr>
            <a:spLocks noGrp="1"/>
          </p:cNvSpPr>
          <p:nvPr>
            <p:ph idx="1"/>
          </p:nvPr>
        </p:nvSpPr>
        <p:spPr/>
        <p:txBody>
          <a:bodyPr vert="horz" lIns="91440" tIns="45720" rIns="91440" bIns="45720" rtlCol="0" anchor="t">
            <a:normAutofit/>
          </a:bodyPr>
          <a:lstStyle/>
          <a:p>
            <a:r>
              <a:rPr lang="en-US"/>
              <a:t>close any file handles that are open by these processes so that they can be properly encrypted. </a:t>
            </a:r>
          </a:p>
          <a:p>
            <a:endParaRPr lang="en-US"/>
          </a:p>
          <a:p>
            <a:pPr lvl="1"/>
            <a:r>
              <a:rPr lang="en-US">
                <a:latin typeface="Consolas"/>
              </a:rPr>
              <a:t>msftesql.exe, sqlagent.exe, sqlbrowser.exe, sqlservr.exe, sqlwriter.exe, oracle.exe, ocssd.exe, dbsnmp.exe, synctime.exe, mydesktopqos.exe, agntsvc.exeisqlplussvc.exe, xfssvccon.exe, mydesktopservice.exe, ocautoupds.exe, agntsvc.exeagntsvc.exe, agntsvc.exeencsvc.exe, firefoxconfig.exe, tbirdconfig.exe, ocomm.exe, mysqld.exe, mysqld-nt.exe, mysqld-opt.exe, dbeng50.exe, sqbcoreservice.exe, excel.exe, infopath.exe, msaccess.exe, mspub.exe, onenote.exe, outlook.exe, powerpnt.exe, steam.exe, thebat.exe, thebat64.exe, thunderbird.exe, visio.exe, winword.exe, wordpad.exe</a:t>
            </a:r>
            <a:endParaRPr lang="en-US"/>
          </a:p>
        </p:txBody>
      </p:sp>
    </p:spTree>
    <p:extLst>
      <p:ext uri="{BB962C8B-B14F-4D97-AF65-F5344CB8AC3E}">
        <p14:creationId xmlns:p14="http://schemas.microsoft.com/office/powerpoint/2010/main" val="3790568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F844-581D-4DCC-AF72-7BB38C494569}"/>
              </a:ext>
            </a:extLst>
          </p:cNvPr>
          <p:cNvSpPr>
            <a:spLocks noGrp="1"/>
          </p:cNvSpPr>
          <p:nvPr>
            <p:ph type="title"/>
          </p:nvPr>
        </p:nvSpPr>
        <p:spPr/>
        <p:txBody>
          <a:bodyPr/>
          <a:lstStyle/>
          <a:p>
            <a:r>
              <a:rPr lang="en-US"/>
              <a:t>Step 7: Encryption</a:t>
            </a:r>
          </a:p>
        </p:txBody>
      </p:sp>
      <p:sp>
        <p:nvSpPr>
          <p:cNvPr id="3" name="Content Placeholder 2">
            <a:extLst>
              <a:ext uri="{FF2B5EF4-FFF2-40B4-BE49-F238E27FC236}">
                <a16:creationId xmlns:a16="http://schemas.microsoft.com/office/drawing/2014/main" id="{69F212B9-A671-4E05-9CF0-C0617356C4D4}"/>
              </a:ext>
            </a:extLst>
          </p:cNvPr>
          <p:cNvSpPr>
            <a:spLocks noGrp="1"/>
          </p:cNvSpPr>
          <p:nvPr>
            <p:ph idx="1"/>
          </p:nvPr>
        </p:nvSpPr>
        <p:spPr/>
        <p:txBody>
          <a:bodyPr vert="horz" lIns="91440" tIns="45720" rIns="91440" bIns="45720" rtlCol="0" anchor="t">
            <a:normAutofit/>
          </a:bodyPr>
          <a:lstStyle/>
          <a:p>
            <a:r>
              <a:rPr lang="en-US"/>
              <a:t>Files with certain extensions will get encrypted</a:t>
            </a:r>
          </a:p>
          <a:p>
            <a:pPr lvl="1"/>
            <a:r>
              <a:rPr lang="en-US">
                <a:latin typeface="Consolas"/>
              </a:rPr>
              <a:t>1cd, .3dm, .3ds, .3fr, .3g2, .3gp, .3pr, .7z, .7zip, .</a:t>
            </a:r>
            <a:r>
              <a:rPr lang="en-US" err="1">
                <a:latin typeface="Consolas"/>
              </a:rPr>
              <a:t>aac</a:t>
            </a:r>
            <a:r>
              <a:rPr lang="en-US">
                <a:latin typeface="Consolas"/>
              </a:rPr>
              <a:t>, .ab4, .</a:t>
            </a:r>
            <a:r>
              <a:rPr lang="en-US" err="1">
                <a:latin typeface="Consolas"/>
              </a:rPr>
              <a:t>abd</a:t>
            </a:r>
            <a:r>
              <a:rPr lang="en-US">
                <a:latin typeface="Consolas"/>
              </a:rPr>
              <a:t>, .acc, .</a:t>
            </a:r>
            <a:r>
              <a:rPr lang="en-US" err="1">
                <a:latin typeface="Consolas"/>
              </a:rPr>
              <a:t>accdb</a:t>
            </a:r>
            <a:r>
              <a:rPr lang="en-US">
                <a:latin typeface="Consolas"/>
              </a:rPr>
              <a:t>, .</a:t>
            </a:r>
            <a:r>
              <a:rPr lang="en-US" err="1">
                <a:latin typeface="Consolas"/>
              </a:rPr>
              <a:t>accde</a:t>
            </a:r>
            <a:r>
              <a:rPr lang="en-US">
                <a:latin typeface="Consolas"/>
              </a:rPr>
              <a:t>, .</a:t>
            </a:r>
            <a:r>
              <a:rPr lang="en-US" err="1">
                <a:latin typeface="Consolas"/>
              </a:rPr>
              <a:t>accdr</a:t>
            </a:r>
            <a:r>
              <a:rPr lang="en-US">
                <a:latin typeface="Consolas"/>
              </a:rPr>
              <a:t>, .</a:t>
            </a:r>
            <a:r>
              <a:rPr lang="en-US" err="1">
                <a:latin typeface="Consolas"/>
              </a:rPr>
              <a:t>accdt</a:t>
            </a:r>
            <a:r>
              <a:rPr lang="en-US">
                <a:latin typeface="Consolas"/>
              </a:rPr>
              <a:t>, .ach, .</a:t>
            </a:r>
            <a:r>
              <a:rPr lang="en-US" err="1">
                <a:latin typeface="Consolas"/>
              </a:rPr>
              <a:t>acr</a:t>
            </a:r>
            <a:r>
              <a:rPr lang="en-US">
                <a:latin typeface="Consolas"/>
              </a:rPr>
              <a:t>, .act, .</a:t>
            </a:r>
            <a:r>
              <a:rPr lang="en-US" err="1">
                <a:latin typeface="Consolas"/>
              </a:rPr>
              <a:t>adb</a:t>
            </a:r>
            <a:r>
              <a:rPr lang="en-US">
                <a:latin typeface="Consolas"/>
              </a:rPr>
              <a:t>, .</a:t>
            </a:r>
            <a:r>
              <a:rPr lang="en-US" err="1">
                <a:latin typeface="Consolas"/>
              </a:rPr>
              <a:t>adp</a:t>
            </a:r>
            <a:r>
              <a:rPr lang="en-US">
                <a:latin typeface="Consolas"/>
              </a:rPr>
              <a:t>, .ads, .agdl, ...</a:t>
            </a:r>
          </a:p>
          <a:p>
            <a:pPr>
              <a:buFont typeface="Arial"/>
              <a:buChar char="•"/>
            </a:pPr>
            <a:r>
              <a:rPr lang="en-US">
                <a:latin typeface="Consolas"/>
              </a:rPr>
              <a:t>Version 1 gives the </a:t>
            </a:r>
            <a:r>
              <a:rPr lang="en-US" b="1">
                <a:solidFill>
                  <a:srgbClr val="FF0000"/>
                </a:solidFill>
                <a:latin typeface="Consolas"/>
              </a:rPr>
              <a:t>.gdcb</a:t>
            </a:r>
            <a:r>
              <a:rPr lang="en-US">
                <a:latin typeface="Consolas"/>
              </a:rPr>
              <a:t> extension</a:t>
            </a:r>
            <a:endParaRPr lang="en-US"/>
          </a:p>
          <a:p>
            <a:pPr>
              <a:buFont typeface="Arial"/>
              <a:buChar char="•"/>
            </a:pPr>
            <a:r>
              <a:rPr lang="en-US">
                <a:latin typeface="Consolas"/>
              </a:rPr>
              <a:t>Version 2 and 3 give the </a:t>
            </a:r>
            <a:r>
              <a:rPr lang="en-US" b="1">
                <a:solidFill>
                  <a:srgbClr val="FF0000"/>
                </a:solidFill>
                <a:latin typeface="Consolas"/>
              </a:rPr>
              <a:t>.crab</a:t>
            </a:r>
            <a:r>
              <a:rPr lang="en-US">
                <a:latin typeface="Consolas"/>
              </a:rPr>
              <a:t> extension</a:t>
            </a:r>
            <a:endParaRPr lang="en-US"/>
          </a:p>
          <a:p>
            <a:pPr>
              <a:buFont typeface="Arial"/>
              <a:buChar char="•"/>
            </a:pPr>
            <a:r>
              <a:rPr lang="en-US">
                <a:latin typeface="Consolas"/>
              </a:rPr>
              <a:t>Version 4 gives the </a:t>
            </a:r>
            <a:r>
              <a:rPr lang="en-US" b="1">
                <a:solidFill>
                  <a:srgbClr val="FF0000"/>
                </a:solidFill>
                <a:latin typeface="Consolas"/>
              </a:rPr>
              <a:t>.krab</a:t>
            </a:r>
            <a:r>
              <a:rPr lang="en-US">
                <a:latin typeface="Consolas"/>
              </a:rPr>
              <a:t> extension</a:t>
            </a:r>
            <a:endParaRPr lang="en-US"/>
          </a:p>
          <a:p>
            <a:pPr>
              <a:buFont typeface="Arial"/>
              <a:buChar char="•"/>
            </a:pPr>
            <a:r>
              <a:rPr lang="en-US">
                <a:latin typeface="Consolas"/>
              </a:rPr>
              <a:t>Version 5 gives a </a:t>
            </a:r>
            <a:r>
              <a:rPr lang="en-US" b="1">
                <a:solidFill>
                  <a:srgbClr val="FF0000"/>
                </a:solidFill>
                <a:latin typeface="Consolas"/>
              </a:rPr>
              <a:t>randomized 5 letter extension</a:t>
            </a:r>
            <a:endParaRPr lang="en-US" b="1">
              <a:solidFill>
                <a:srgbClr val="FF0000"/>
              </a:solidFill>
            </a:endParaRPr>
          </a:p>
          <a:p>
            <a:pPr>
              <a:buFont typeface="Arial"/>
              <a:buChar char="•"/>
            </a:pPr>
            <a:endParaRPr lang="en-US">
              <a:latin typeface="Consolas"/>
            </a:endParaRPr>
          </a:p>
          <a:p>
            <a:pPr marL="457200" lvl="1" indent="0">
              <a:buNone/>
            </a:pPr>
            <a:endParaRPr lang="en-US">
              <a:latin typeface="Consolas"/>
            </a:endParaRPr>
          </a:p>
        </p:txBody>
      </p:sp>
      <p:pic>
        <p:nvPicPr>
          <p:cNvPr id="4" name="Picture 4" descr="A screenshot of a cell phone&#10;&#10;Description generated with very high confidence">
            <a:extLst>
              <a:ext uri="{FF2B5EF4-FFF2-40B4-BE49-F238E27FC236}">
                <a16:creationId xmlns:a16="http://schemas.microsoft.com/office/drawing/2014/main" id="{09775CBA-8F08-44C6-B396-8376C9A36F9C}"/>
              </a:ext>
            </a:extLst>
          </p:cNvPr>
          <p:cNvPicPr>
            <a:picLocks noChangeAspect="1"/>
          </p:cNvPicPr>
          <p:nvPr/>
        </p:nvPicPr>
        <p:blipFill>
          <a:blip r:embed="rId2"/>
          <a:stretch>
            <a:fillRect/>
          </a:stretch>
        </p:blipFill>
        <p:spPr>
          <a:xfrm>
            <a:off x="8773332" y="3315247"/>
            <a:ext cx="2743200" cy="3003750"/>
          </a:xfrm>
          <a:prstGeom prst="rect">
            <a:avLst/>
          </a:prstGeom>
        </p:spPr>
      </p:pic>
    </p:spTree>
    <p:extLst>
      <p:ext uri="{BB962C8B-B14F-4D97-AF65-F5344CB8AC3E}">
        <p14:creationId xmlns:p14="http://schemas.microsoft.com/office/powerpoint/2010/main" val="1291321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A1D9-4255-40E3-9911-7136B93AF075}"/>
              </a:ext>
            </a:extLst>
          </p:cNvPr>
          <p:cNvSpPr>
            <a:spLocks noGrp="1"/>
          </p:cNvSpPr>
          <p:nvPr>
            <p:ph type="title"/>
          </p:nvPr>
        </p:nvSpPr>
        <p:spPr/>
        <p:txBody>
          <a:bodyPr/>
          <a:lstStyle/>
          <a:p>
            <a:r>
              <a:rPr lang="en-US"/>
              <a:t>Encryption Process</a:t>
            </a:r>
          </a:p>
        </p:txBody>
      </p:sp>
      <p:sp>
        <p:nvSpPr>
          <p:cNvPr id="3" name="Content Placeholder 2">
            <a:extLst>
              <a:ext uri="{FF2B5EF4-FFF2-40B4-BE49-F238E27FC236}">
                <a16:creationId xmlns:a16="http://schemas.microsoft.com/office/drawing/2014/main" id="{C7FF95F2-AE50-46A3-A968-BA75EFF1A1C9}"/>
              </a:ext>
            </a:extLst>
          </p:cNvPr>
          <p:cNvSpPr>
            <a:spLocks noGrp="1"/>
          </p:cNvSpPr>
          <p:nvPr>
            <p:ph idx="1"/>
          </p:nvPr>
        </p:nvSpPr>
        <p:spPr/>
        <p:txBody>
          <a:bodyPr vert="horz" lIns="91440" tIns="45720" rIns="91440" bIns="45720" rtlCol="0" anchor="t">
            <a:normAutofit/>
          </a:bodyPr>
          <a:lstStyle/>
          <a:p>
            <a:pPr marL="457200" indent="-457200">
              <a:buAutoNum type="arabicPeriod"/>
            </a:pPr>
            <a:r>
              <a:rPr lang="en-US"/>
              <a:t>generates an ephemeral RSA 2048-bit key pair on the machine</a:t>
            </a:r>
          </a:p>
          <a:p>
            <a:pPr marL="457200" indent="-457200">
              <a:buAutoNum type="arabicPeriod"/>
            </a:pPr>
            <a:r>
              <a:rPr lang="en-US"/>
              <a:t>AES 256-bit encryption for each file.</a:t>
            </a:r>
          </a:p>
          <a:p>
            <a:pPr marL="457200" indent="-457200">
              <a:buAutoNum type="arabicPeriod"/>
            </a:pPr>
            <a:r>
              <a:rPr lang="en-US"/>
              <a:t>Each file has a unique AES key and IV (Initialilzing Vector)</a:t>
            </a:r>
          </a:p>
          <a:p>
            <a:pPr marL="457200" indent="-457200">
              <a:buAutoNum type="arabicPeriod"/>
            </a:pPr>
            <a:r>
              <a:rPr lang="en-US"/>
              <a:t>The RSA Private key is converted to Base64 then encrypted with RC4 and then the RC4 key is used as object name to open a new HTTP request handle for connecting to GandCrab’s control server.</a:t>
            </a:r>
          </a:p>
          <a:p>
            <a:endParaRPr lang="en-US"/>
          </a:p>
          <a:p>
            <a:endParaRPr lang="en-US"/>
          </a:p>
          <a:p>
            <a:endParaRPr lang="en-US"/>
          </a:p>
        </p:txBody>
      </p:sp>
    </p:spTree>
    <p:extLst>
      <p:ext uri="{BB962C8B-B14F-4D97-AF65-F5344CB8AC3E}">
        <p14:creationId xmlns:p14="http://schemas.microsoft.com/office/powerpoint/2010/main" val="3854656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3284D-02EB-45E8-B22C-55D00F6B7FCD}"/>
              </a:ext>
            </a:extLst>
          </p:cNvPr>
          <p:cNvSpPr>
            <a:spLocks noGrp="1"/>
          </p:cNvSpPr>
          <p:nvPr>
            <p:ph type="title"/>
          </p:nvPr>
        </p:nvSpPr>
        <p:spPr/>
        <p:txBody>
          <a:bodyPr/>
          <a:lstStyle/>
          <a:p>
            <a:r>
              <a:rPr lang="en-US">
                <a:cs typeface="Calibri Light"/>
              </a:rPr>
              <a:t>Overview</a:t>
            </a:r>
            <a:endParaRPr lang="en-US"/>
          </a:p>
        </p:txBody>
      </p:sp>
      <p:sp>
        <p:nvSpPr>
          <p:cNvPr id="3" name="Content Placeholder 2">
            <a:extLst>
              <a:ext uri="{FF2B5EF4-FFF2-40B4-BE49-F238E27FC236}">
                <a16:creationId xmlns:a16="http://schemas.microsoft.com/office/drawing/2014/main" id="{86F048A9-A639-475C-81F3-9C2DE6CB5312}"/>
              </a:ext>
            </a:extLst>
          </p:cNvPr>
          <p:cNvSpPr>
            <a:spLocks noGrp="1"/>
          </p:cNvSpPr>
          <p:nvPr>
            <p:ph idx="1"/>
          </p:nvPr>
        </p:nvSpPr>
        <p:spPr>
          <a:xfrm>
            <a:off x="94130" y="1458259"/>
            <a:ext cx="7845910" cy="4983946"/>
          </a:xfrm>
        </p:spPr>
        <p:txBody>
          <a:bodyPr vert="horz" lIns="91440" tIns="45720" rIns="91440" bIns="45720" rtlCol="0" anchor="t">
            <a:normAutofit fontScale="92500" lnSpcReduction="20000"/>
          </a:bodyPr>
          <a:lstStyle/>
          <a:p>
            <a:pPr>
              <a:buNone/>
            </a:pPr>
            <a:r>
              <a:rPr lang="en-US">
                <a:cs typeface="Calibri"/>
              </a:rPr>
              <a:t>-GandCrab first emerged in January 2018 and is one of the most successful forms of ransomware</a:t>
            </a:r>
            <a:endParaRPr lang="en-US"/>
          </a:p>
          <a:p>
            <a:pPr>
              <a:buNone/>
            </a:pPr>
            <a:endParaRPr lang="en-US">
              <a:cs typeface="Calibri"/>
            </a:endParaRPr>
          </a:p>
          <a:p>
            <a:pPr>
              <a:buNone/>
            </a:pPr>
            <a:r>
              <a:rPr lang="en-US">
                <a:cs typeface="Calibri"/>
              </a:rPr>
              <a:t>-The creators of this ransomware are very active and have released at least five versions of the GandCrab to date and currently on version 5.2</a:t>
            </a:r>
            <a:endParaRPr lang="en-US"/>
          </a:p>
          <a:p>
            <a:pPr>
              <a:buNone/>
            </a:pPr>
            <a:endParaRPr lang="en-US">
              <a:cs typeface="Calibri"/>
            </a:endParaRPr>
          </a:p>
          <a:p>
            <a:pPr>
              <a:buNone/>
            </a:pPr>
            <a:r>
              <a:rPr lang="en-US">
                <a:cs typeface="Calibri"/>
              </a:rPr>
              <a:t>-CrowdStrike researchers believe the creator of the ransomware is the </a:t>
            </a:r>
            <a:r>
              <a:rPr lang="en-US" i="1">
                <a:cs typeface="Calibri"/>
              </a:rPr>
              <a:t>PINCHY SPIDER group. PINCHY SPIDER </a:t>
            </a:r>
            <a:r>
              <a:rPr lang="en-US">
                <a:cs typeface="Calibri"/>
              </a:rPr>
              <a:t>is a well-funded and organized group where they were recruiting</a:t>
            </a:r>
            <a:r>
              <a:rPr lang="en-US" i="1">
                <a:cs typeface="Calibri"/>
              </a:rPr>
              <a:t> </a:t>
            </a:r>
            <a:r>
              <a:rPr lang="en-US">
                <a:cs typeface="Calibri"/>
              </a:rPr>
              <a:t>Remote Desktop Protocol, corporate spamming and virtual network computing skills on dark web forums</a:t>
            </a:r>
            <a:endParaRPr lang="en-US" i="1">
              <a:cs typeface="Calibri"/>
            </a:endParaRPr>
          </a:p>
          <a:p>
            <a:pPr>
              <a:buNone/>
            </a:pPr>
            <a:endParaRPr lang="en-US" i="1">
              <a:cs typeface="Calibri"/>
            </a:endParaRPr>
          </a:p>
          <a:p>
            <a:pPr>
              <a:buNone/>
            </a:pPr>
            <a:r>
              <a:rPr lang="en-US" i="1">
                <a:cs typeface="Calibri"/>
              </a:rPr>
              <a:t>-</a:t>
            </a:r>
            <a:r>
              <a:rPr lang="en-US">
                <a:cs typeface="Calibri"/>
              </a:rPr>
              <a:t>The ransomware are spread through emails attachment and once the person click or execute it, it will start encrypting files and demand for cryptocurrancy in exchange for decryption key </a:t>
            </a:r>
          </a:p>
        </p:txBody>
      </p:sp>
      <p:pic>
        <p:nvPicPr>
          <p:cNvPr id="10" name="Picture 10" descr="A screen shot of a computer&#10;&#10;Description generated with high confidence">
            <a:extLst>
              <a:ext uri="{FF2B5EF4-FFF2-40B4-BE49-F238E27FC236}">
                <a16:creationId xmlns:a16="http://schemas.microsoft.com/office/drawing/2014/main" id="{D2983F57-4146-4DBA-AFB1-92C0B5A3030B}"/>
              </a:ext>
            </a:extLst>
          </p:cNvPr>
          <p:cNvPicPr>
            <a:picLocks noChangeAspect="1"/>
          </p:cNvPicPr>
          <p:nvPr/>
        </p:nvPicPr>
        <p:blipFill>
          <a:blip r:embed="rId2"/>
          <a:stretch>
            <a:fillRect/>
          </a:stretch>
        </p:blipFill>
        <p:spPr>
          <a:xfrm>
            <a:off x="7939216" y="1882716"/>
            <a:ext cx="4092144" cy="4500417"/>
          </a:xfrm>
          <a:prstGeom prst="rect">
            <a:avLst/>
          </a:prstGeom>
        </p:spPr>
      </p:pic>
    </p:spTree>
    <p:extLst>
      <p:ext uri="{BB962C8B-B14F-4D97-AF65-F5344CB8AC3E}">
        <p14:creationId xmlns:p14="http://schemas.microsoft.com/office/powerpoint/2010/main" val="675969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CFF90-3CA1-4C93-9D93-1A7BEF0D4F3B}"/>
              </a:ext>
            </a:extLst>
          </p:cNvPr>
          <p:cNvSpPr>
            <a:spLocks noGrp="1"/>
          </p:cNvSpPr>
          <p:nvPr>
            <p:ph type="ctrTitle"/>
          </p:nvPr>
        </p:nvSpPr>
        <p:spPr/>
        <p:txBody>
          <a:bodyPr/>
          <a:lstStyle/>
          <a:p>
            <a:r>
              <a:rPr lang="en-US"/>
              <a:t>Containment strategy</a:t>
            </a:r>
          </a:p>
        </p:txBody>
      </p:sp>
    </p:spTree>
    <p:extLst>
      <p:ext uri="{BB962C8B-B14F-4D97-AF65-F5344CB8AC3E}">
        <p14:creationId xmlns:p14="http://schemas.microsoft.com/office/powerpoint/2010/main" val="4134008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1E957-0192-4662-9C19-48F42D5AB350}"/>
              </a:ext>
            </a:extLst>
          </p:cNvPr>
          <p:cNvSpPr>
            <a:spLocks noGrp="1"/>
          </p:cNvSpPr>
          <p:nvPr>
            <p:ph type="title"/>
          </p:nvPr>
        </p:nvSpPr>
        <p:spPr>
          <a:xfrm>
            <a:off x="2465294" y="773338"/>
            <a:ext cx="8610600" cy="1293028"/>
          </a:xfrm>
        </p:spPr>
        <p:txBody>
          <a:bodyPr>
            <a:normAutofit/>
          </a:bodyPr>
          <a:lstStyle/>
          <a:p>
            <a:r>
              <a:rPr lang="en-US"/>
              <a:t>SCOPE</a:t>
            </a:r>
          </a:p>
        </p:txBody>
      </p:sp>
      <p:sp>
        <p:nvSpPr>
          <p:cNvPr id="3" name="Content Placeholder 2">
            <a:extLst>
              <a:ext uri="{FF2B5EF4-FFF2-40B4-BE49-F238E27FC236}">
                <a16:creationId xmlns:a16="http://schemas.microsoft.com/office/drawing/2014/main" id="{E831F370-B6E3-4BD1-B9F3-A2E02B689ACE}"/>
              </a:ext>
            </a:extLst>
          </p:cNvPr>
          <p:cNvSpPr>
            <a:spLocks noGrp="1"/>
          </p:cNvSpPr>
          <p:nvPr>
            <p:ph idx="1"/>
          </p:nvPr>
        </p:nvSpPr>
        <p:spPr>
          <a:xfrm>
            <a:off x="225256" y="1633627"/>
            <a:ext cx="6262914" cy="4464994"/>
          </a:xfrm>
        </p:spPr>
        <p:txBody>
          <a:bodyPr vert="horz" lIns="91440" tIns="45720" rIns="91440" bIns="45720" rtlCol="0" anchor="t">
            <a:normAutofit/>
          </a:bodyPr>
          <a:lstStyle/>
          <a:p>
            <a:r>
              <a:rPr lang="en-US" sz="2000"/>
              <a:t>Systems affected: Windows</a:t>
            </a:r>
          </a:p>
          <a:p>
            <a:endParaRPr lang="en-US" sz="2000"/>
          </a:p>
          <a:p>
            <a:r>
              <a:rPr lang="en-US" sz="2000"/>
              <a:t>Attacks usually begin with an attacker entering a victim's network by brute-forcing credentials of a computer with open RDP (Remote Desktop Protocol) ports. </a:t>
            </a:r>
          </a:p>
          <a:p>
            <a:endParaRPr lang="en-US"/>
          </a:p>
          <a:p>
            <a:r>
              <a:rPr lang="en-US" sz="2000"/>
              <a:t>Once the attackers are in, they usually move laterally to a computer that is typically not protected by any anti-virus and launch their attack, spreading the ransomware to any computer on the network.</a:t>
            </a:r>
          </a:p>
        </p:txBody>
      </p:sp>
      <p:pic>
        <p:nvPicPr>
          <p:cNvPr id="4" name="Picture 4" descr="A close up of a sign&#10;&#10;Description generated with very high confidence">
            <a:extLst>
              <a:ext uri="{FF2B5EF4-FFF2-40B4-BE49-F238E27FC236}">
                <a16:creationId xmlns:a16="http://schemas.microsoft.com/office/drawing/2014/main" id="{4D08585E-78F6-47A1-90AA-7EBDEC8A0BC6}"/>
              </a:ext>
            </a:extLst>
          </p:cNvPr>
          <p:cNvPicPr>
            <a:picLocks noChangeAspect="1"/>
          </p:cNvPicPr>
          <p:nvPr/>
        </p:nvPicPr>
        <p:blipFill>
          <a:blip r:embed="rId2"/>
          <a:stretch>
            <a:fillRect/>
          </a:stretch>
        </p:blipFill>
        <p:spPr>
          <a:xfrm>
            <a:off x="6985000" y="2696496"/>
            <a:ext cx="4521200" cy="2791840"/>
          </a:xfrm>
          <a:prstGeom prst="rect">
            <a:avLst/>
          </a:prstGeom>
        </p:spPr>
      </p:pic>
    </p:spTree>
    <p:extLst>
      <p:ext uri="{BB962C8B-B14F-4D97-AF65-F5344CB8AC3E}">
        <p14:creationId xmlns:p14="http://schemas.microsoft.com/office/powerpoint/2010/main" val="3994015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82E17-6582-4D2D-A15B-61CE16CCC54B}"/>
              </a:ext>
            </a:extLst>
          </p:cNvPr>
          <p:cNvSpPr>
            <a:spLocks noGrp="1"/>
          </p:cNvSpPr>
          <p:nvPr>
            <p:ph type="title"/>
          </p:nvPr>
        </p:nvSpPr>
        <p:spPr/>
        <p:txBody>
          <a:bodyPr/>
          <a:lstStyle/>
          <a:p>
            <a:r>
              <a:rPr lang="en-US"/>
              <a:t>Severity</a:t>
            </a:r>
          </a:p>
        </p:txBody>
      </p:sp>
      <p:sp>
        <p:nvSpPr>
          <p:cNvPr id="3" name="Content Placeholder 2">
            <a:extLst>
              <a:ext uri="{FF2B5EF4-FFF2-40B4-BE49-F238E27FC236}">
                <a16:creationId xmlns:a16="http://schemas.microsoft.com/office/drawing/2014/main" id="{ED63C467-0F43-4849-951E-D68631C41BE0}"/>
              </a:ext>
            </a:extLst>
          </p:cNvPr>
          <p:cNvSpPr>
            <a:spLocks noGrp="1"/>
          </p:cNvSpPr>
          <p:nvPr>
            <p:ph idx="1"/>
          </p:nvPr>
        </p:nvSpPr>
        <p:spPr/>
        <p:txBody>
          <a:bodyPr vert="horz" lIns="91440" tIns="45720" rIns="91440" bIns="45720" rtlCol="0" anchor="t">
            <a:normAutofit/>
          </a:bodyPr>
          <a:lstStyle/>
          <a:p>
            <a:r>
              <a:rPr lang="en-US"/>
              <a:t>Immediate action should be taken to stop any damage or prevent further damage from happening.</a:t>
            </a:r>
          </a:p>
          <a:p>
            <a:r>
              <a:rPr lang="en-US"/>
              <a:t>Once infected, all files will be encrypted and can only be decrypted by either paying the requested ransom or by using a decryption tool that has been provided by BitDefender (not all versions can be decrypted).</a:t>
            </a:r>
          </a:p>
          <a:p>
            <a:r>
              <a:rPr lang="en-US"/>
              <a:t>The computer will become completely inoperative unless the ransom is paid or decryption key is used.</a:t>
            </a:r>
          </a:p>
          <a:p>
            <a:r>
              <a:rPr lang="en-US"/>
              <a:t>The amount of time to pay the ransom varies, usually doubling in price in 24 hours to 1 week.</a:t>
            </a:r>
          </a:p>
        </p:txBody>
      </p:sp>
    </p:spTree>
    <p:extLst>
      <p:ext uri="{BB962C8B-B14F-4D97-AF65-F5344CB8AC3E}">
        <p14:creationId xmlns:p14="http://schemas.microsoft.com/office/powerpoint/2010/main" val="684472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EBF8D-B550-4830-A36A-518BD1E1C24B}"/>
              </a:ext>
            </a:extLst>
          </p:cNvPr>
          <p:cNvSpPr>
            <a:spLocks noGrp="1"/>
          </p:cNvSpPr>
          <p:nvPr>
            <p:ph type="title"/>
          </p:nvPr>
        </p:nvSpPr>
        <p:spPr/>
        <p:txBody>
          <a:bodyPr/>
          <a:lstStyle/>
          <a:p>
            <a:r>
              <a:rPr lang="en-US"/>
              <a:t>What to patch</a:t>
            </a:r>
          </a:p>
        </p:txBody>
      </p:sp>
      <p:sp>
        <p:nvSpPr>
          <p:cNvPr id="3" name="Content Placeholder 2">
            <a:extLst>
              <a:ext uri="{FF2B5EF4-FFF2-40B4-BE49-F238E27FC236}">
                <a16:creationId xmlns:a16="http://schemas.microsoft.com/office/drawing/2014/main" id="{0150DCC7-77DE-44C0-8178-3BD21205C903}"/>
              </a:ext>
            </a:extLst>
          </p:cNvPr>
          <p:cNvSpPr>
            <a:spLocks noGrp="1"/>
          </p:cNvSpPr>
          <p:nvPr>
            <p:ph idx="1"/>
          </p:nvPr>
        </p:nvSpPr>
        <p:spPr>
          <a:xfrm>
            <a:off x="685800" y="1976846"/>
            <a:ext cx="10820400" cy="4677267"/>
          </a:xfrm>
        </p:spPr>
        <p:txBody>
          <a:bodyPr vert="horz" lIns="91440" tIns="45720" rIns="91440" bIns="45720" rtlCol="0" anchor="t">
            <a:normAutofit lnSpcReduction="10000"/>
          </a:bodyPr>
          <a:lstStyle/>
          <a:p>
            <a:r>
              <a:rPr lang="en-US"/>
              <a:t>Disable AutoPlay to prevent the automatic launching of executable files on network and removable drives, and disconnect the drives when not required. If write access is not required, enable read-only mode if the option is available.</a:t>
            </a:r>
          </a:p>
          <a:p>
            <a:endParaRPr lang="en-US"/>
          </a:p>
          <a:p>
            <a:r>
              <a:rPr lang="en-US"/>
              <a:t>Turn off file sharing if not needed. If file sharing is required, use ACLs and password protection to limit access. Disable anonymous access to shared folders</a:t>
            </a:r>
          </a:p>
          <a:p>
            <a:r>
              <a:rPr lang="en-US"/>
              <a:t>Configure your email server to block or remove email that contains file attachments that are commonly used to spread threats, such as .vbs, .bat, .exe, .pif and .scr files.</a:t>
            </a:r>
          </a:p>
          <a:p>
            <a:r>
              <a:rPr lang="en-US"/>
              <a:t>Turn off and remove unnecessary services. By default, many operating systems install auxiliary services that are not critical. These services are avenues of attack. If they are removed, threats have less avenues of attack.</a:t>
            </a:r>
          </a:p>
        </p:txBody>
      </p:sp>
    </p:spTree>
    <p:extLst>
      <p:ext uri="{BB962C8B-B14F-4D97-AF65-F5344CB8AC3E}">
        <p14:creationId xmlns:p14="http://schemas.microsoft.com/office/powerpoint/2010/main" val="2408580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801D-A00A-46D3-AD6D-BEA4C0F00C17}"/>
              </a:ext>
            </a:extLst>
          </p:cNvPr>
          <p:cNvSpPr>
            <a:spLocks noGrp="1"/>
          </p:cNvSpPr>
          <p:nvPr>
            <p:ph type="title"/>
          </p:nvPr>
        </p:nvSpPr>
        <p:spPr>
          <a:xfrm>
            <a:off x="4673600" y="764373"/>
            <a:ext cx="6832600" cy="1293028"/>
          </a:xfrm>
        </p:spPr>
        <p:txBody>
          <a:bodyPr>
            <a:normAutofit/>
          </a:bodyPr>
          <a:lstStyle/>
          <a:p>
            <a:r>
              <a:rPr lang="en-US"/>
              <a:t>Solution</a:t>
            </a:r>
          </a:p>
        </p:txBody>
      </p:sp>
      <p:pic>
        <p:nvPicPr>
          <p:cNvPr id="4" name="Picture 4" descr="A screenshot of a cell phone&#10;&#10;Description generated with very high confidence">
            <a:extLst>
              <a:ext uri="{FF2B5EF4-FFF2-40B4-BE49-F238E27FC236}">
                <a16:creationId xmlns:a16="http://schemas.microsoft.com/office/drawing/2014/main" id="{125B9937-4526-4854-A80B-2F4C6C26DABF}"/>
              </a:ext>
            </a:extLst>
          </p:cNvPr>
          <p:cNvPicPr>
            <a:picLocks noChangeAspect="1"/>
          </p:cNvPicPr>
          <p:nvPr/>
        </p:nvPicPr>
        <p:blipFill>
          <a:blip r:embed="rId2"/>
          <a:stretch>
            <a:fillRect/>
          </a:stretch>
        </p:blipFill>
        <p:spPr>
          <a:xfrm>
            <a:off x="630705" y="2310507"/>
            <a:ext cx="3644962" cy="2512068"/>
          </a:xfrm>
          <a:prstGeom prst="rect">
            <a:avLst/>
          </a:prstGeom>
        </p:spPr>
      </p:pic>
      <p:sp>
        <p:nvSpPr>
          <p:cNvPr id="3" name="Content Placeholder 2">
            <a:extLst>
              <a:ext uri="{FF2B5EF4-FFF2-40B4-BE49-F238E27FC236}">
                <a16:creationId xmlns:a16="http://schemas.microsoft.com/office/drawing/2014/main" id="{B0426A8A-2B04-4210-8101-08AF0DE9D9BF}"/>
              </a:ext>
            </a:extLst>
          </p:cNvPr>
          <p:cNvSpPr>
            <a:spLocks noGrp="1"/>
          </p:cNvSpPr>
          <p:nvPr>
            <p:ph idx="1"/>
          </p:nvPr>
        </p:nvSpPr>
        <p:spPr>
          <a:xfrm>
            <a:off x="4673600" y="1943549"/>
            <a:ext cx="6832600" cy="4275136"/>
          </a:xfrm>
        </p:spPr>
        <p:txBody>
          <a:bodyPr vert="horz" lIns="91440" tIns="45720" rIns="91440" bIns="45720" rtlCol="0" anchor="t">
            <a:normAutofit/>
          </a:bodyPr>
          <a:lstStyle/>
          <a:p>
            <a:pPr marL="0" indent="0">
              <a:buNone/>
            </a:pPr>
            <a:endParaRPr lang="en-US" sz="1500"/>
          </a:p>
          <a:p>
            <a:r>
              <a:rPr lang="en-US" sz="1800"/>
              <a:t>HOW TO USE THE RECOVERY TOOL </a:t>
            </a:r>
          </a:p>
          <a:p>
            <a:r>
              <a:rPr lang="en-US" sz="1800">
                <a:hlinkClick r:id="rId3"/>
              </a:rPr>
              <a:t>https://labs.bitdefender.com/2018/10/gandcrab-ransomware-decryption-tool-available-for-free/</a:t>
            </a:r>
            <a:r>
              <a:rPr lang="en-US" sz="1800"/>
              <a:t> </a:t>
            </a:r>
          </a:p>
          <a:p>
            <a:r>
              <a:rPr lang="en-US" sz="1800"/>
              <a:t>Step 1:  Download decryption tool</a:t>
            </a:r>
          </a:p>
          <a:p>
            <a:r>
              <a:rPr lang="en-US" sz="1800"/>
              <a:t>Step 2:  Run utility :  Will be saved as BDGrandCrabDecryptor.exe</a:t>
            </a:r>
          </a:p>
          <a:p>
            <a:r>
              <a:rPr lang="en-US" sz="1800"/>
              <a:t>Step 3:  Agree to terms and conditions</a:t>
            </a:r>
          </a:p>
          <a:p>
            <a:r>
              <a:rPr lang="en-US" sz="1800"/>
              <a:t>Step 4:  Select Scan entire system (select backup all files)</a:t>
            </a:r>
          </a:p>
          <a:p>
            <a:r>
              <a:rPr lang="en-US" sz="1800"/>
              <a:t>Step 5:  Your files will be decrypted and you will see both encrypted and decrypted files.  </a:t>
            </a:r>
          </a:p>
          <a:p>
            <a:endParaRPr lang="en-US" sz="1500"/>
          </a:p>
        </p:txBody>
      </p:sp>
    </p:spTree>
    <p:extLst>
      <p:ext uri="{BB962C8B-B14F-4D97-AF65-F5344CB8AC3E}">
        <p14:creationId xmlns:p14="http://schemas.microsoft.com/office/powerpoint/2010/main" val="1116853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88C0F-6876-4335-B336-22A0DD65CD19}"/>
              </a:ext>
            </a:extLst>
          </p:cNvPr>
          <p:cNvSpPr>
            <a:spLocks noGrp="1"/>
          </p:cNvSpPr>
          <p:nvPr>
            <p:ph type="title"/>
          </p:nvPr>
        </p:nvSpPr>
        <p:spPr/>
        <p:txBody>
          <a:bodyPr/>
          <a:lstStyle/>
          <a:p>
            <a:r>
              <a:rPr lang="en-US"/>
              <a:t>INFECTION VECTOR PREVENTION</a:t>
            </a:r>
          </a:p>
        </p:txBody>
      </p:sp>
      <p:sp>
        <p:nvSpPr>
          <p:cNvPr id="3" name="Content Placeholder 2">
            <a:extLst>
              <a:ext uri="{FF2B5EF4-FFF2-40B4-BE49-F238E27FC236}">
                <a16:creationId xmlns:a16="http://schemas.microsoft.com/office/drawing/2014/main" id="{424C31C0-5FFF-4BB5-B57A-3C17942EC581}"/>
              </a:ext>
            </a:extLst>
          </p:cNvPr>
          <p:cNvSpPr>
            <a:spLocks noGrp="1"/>
          </p:cNvSpPr>
          <p:nvPr>
            <p:ph idx="1"/>
          </p:nvPr>
        </p:nvSpPr>
        <p:spPr>
          <a:xfrm>
            <a:off x="341671" y="2059366"/>
            <a:ext cx="10820400" cy="4024125"/>
          </a:xfrm>
        </p:spPr>
        <p:txBody>
          <a:bodyPr vert="horz" lIns="91440" tIns="45720" rIns="91440" bIns="45720" rtlCol="0" anchor="t">
            <a:normAutofit fontScale="92500" lnSpcReduction="20000"/>
          </a:bodyPr>
          <a:lstStyle/>
          <a:p>
            <a:r>
              <a:rPr lang="en-US" b="1" u="sng"/>
              <a:t>Learn Russian-</a:t>
            </a:r>
            <a:r>
              <a:rPr lang="en-US" b="1"/>
              <a:t>  use a Russian keyboard</a:t>
            </a:r>
            <a:endParaRPr lang="en-US" b="1" u="sng"/>
          </a:p>
          <a:p>
            <a:r>
              <a:rPr lang="en-US" b="1" u="sng"/>
              <a:t>EMAIL:</a:t>
            </a:r>
            <a:r>
              <a:rPr lang="en-US"/>
              <a:t> </a:t>
            </a:r>
            <a:r>
              <a:rPr lang="en-US" i="1"/>
              <a:t>BLOCK COMMONLY ABUSED FILE TYPES</a:t>
            </a:r>
            <a:endParaRPr lang="en-US"/>
          </a:p>
          <a:p>
            <a:pPr lvl="2"/>
            <a:r>
              <a:rPr lang="en-US" i="1"/>
              <a:t>.</a:t>
            </a:r>
            <a:r>
              <a:rPr lang="en-US" i="1" err="1"/>
              <a:t>vbs</a:t>
            </a:r>
            <a:r>
              <a:rPr lang="en-US" i="1"/>
              <a:t>, .</a:t>
            </a:r>
            <a:r>
              <a:rPr lang="en-US" i="1" err="1"/>
              <a:t>js</a:t>
            </a:r>
            <a:r>
              <a:rPr lang="en-US" i="1"/>
              <a:t> .exe, .jar, .html, .htm, .</a:t>
            </a:r>
            <a:r>
              <a:rPr lang="en-US" i="1" err="1"/>
              <a:t>wsf</a:t>
            </a:r>
            <a:r>
              <a:rPr lang="en-US" i="1"/>
              <a:t>, .bat, .</a:t>
            </a:r>
            <a:r>
              <a:rPr lang="en-US" i="1" err="1"/>
              <a:t>lnk</a:t>
            </a:r>
            <a:r>
              <a:rPr lang="en-US" i="1"/>
              <a:t>, .zip, .7z, </a:t>
            </a:r>
            <a:r>
              <a:rPr lang="en-US" i="1" err="1"/>
              <a:t>etc</a:t>
            </a:r>
            <a:r>
              <a:rPr lang="en-US" i="1"/>
              <a:t> </a:t>
            </a:r>
            <a:endParaRPr lang="en-US"/>
          </a:p>
          <a:p>
            <a:r>
              <a:rPr lang="en-US" b="1" u="sng"/>
              <a:t>WEB:</a:t>
            </a:r>
            <a:r>
              <a:rPr lang="en-US"/>
              <a:t> </a:t>
            </a:r>
          </a:p>
          <a:p>
            <a:pPr lvl="2"/>
            <a:r>
              <a:rPr lang="en-US" i="1"/>
              <a:t>WEB FILTERING</a:t>
            </a:r>
          </a:p>
          <a:p>
            <a:pPr lvl="2"/>
            <a:r>
              <a:rPr lang="en-US" i="1"/>
              <a:t>AD BLOCKING</a:t>
            </a:r>
          </a:p>
          <a:p>
            <a:pPr lvl="2"/>
            <a:r>
              <a:rPr lang="en-US" i="1"/>
              <a:t>PATCH MANAGEMENT </a:t>
            </a:r>
          </a:p>
          <a:p>
            <a:endParaRPr lang="en-US" b="1" u="sng"/>
          </a:p>
          <a:p>
            <a:endParaRPr lang="en-US" b="1" u="sng"/>
          </a:p>
          <a:p>
            <a:r>
              <a:rPr lang="en-US" b="1" u="sng"/>
              <a:t>RDP (REMOTE DESKTOP PROTOCOL):</a:t>
            </a:r>
            <a:endParaRPr lang="en-US"/>
          </a:p>
          <a:p>
            <a:pPr lvl="2"/>
            <a:r>
              <a:rPr lang="en-US" i="1"/>
              <a:t>RESTRICTION VIA FIREWALL // RDP GATEWAY // VPN</a:t>
            </a:r>
          </a:p>
          <a:p>
            <a:pPr lvl="2"/>
            <a:r>
              <a:rPr lang="en-US" i="1"/>
              <a:t>STRONG PASSWORDS AND 2FA</a:t>
            </a:r>
          </a:p>
          <a:p>
            <a:pPr lvl="2"/>
            <a:r>
              <a:rPr lang="en-US" i="1"/>
              <a:t>LIMIT USERS USING RDP </a:t>
            </a:r>
          </a:p>
          <a:p>
            <a:pPr lvl="2"/>
            <a:r>
              <a:rPr lang="en-US" i="1"/>
              <a:t>ACCOUNT LOCKOUT POLICY </a:t>
            </a:r>
          </a:p>
          <a:p>
            <a:pPr lvl="2"/>
            <a:endParaRPr lang="en-US" i="1"/>
          </a:p>
        </p:txBody>
      </p:sp>
      <p:pic>
        <p:nvPicPr>
          <p:cNvPr id="4" name="Picture 4" descr="A screenshot of a cell phone&#10;&#10;Description generated with very high confidence">
            <a:extLst>
              <a:ext uri="{FF2B5EF4-FFF2-40B4-BE49-F238E27FC236}">
                <a16:creationId xmlns:a16="http://schemas.microsoft.com/office/drawing/2014/main" id="{5BE8AF37-C2E0-4C1B-AA1D-6FF967560DB6}"/>
              </a:ext>
            </a:extLst>
          </p:cNvPr>
          <p:cNvPicPr>
            <a:picLocks noChangeAspect="1"/>
          </p:cNvPicPr>
          <p:nvPr/>
        </p:nvPicPr>
        <p:blipFill>
          <a:blip r:embed="rId2"/>
          <a:stretch>
            <a:fillRect/>
          </a:stretch>
        </p:blipFill>
        <p:spPr>
          <a:xfrm>
            <a:off x="5516155" y="2928037"/>
            <a:ext cx="6368845" cy="1900413"/>
          </a:xfrm>
          <a:prstGeom prst="rect">
            <a:avLst/>
          </a:prstGeom>
        </p:spPr>
      </p:pic>
    </p:spTree>
    <p:extLst>
      <p:ext uri="{BB962C8B-B14F-4D97-AF65-F5344CB8AC3E}">
        <p14:creationId xmlns:p14="http://schemas.microsoft.com/office/powerpoint/2010/main" val="380768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4B25F-5120-4648-8F1D-DEF4EC1D90AA}"/>
              </a:ext>
            </a:extLst>
          </p:cNvPr>
          <p:cNvSpPr>
            <a:spLocks noGrp="1"/>
          </p:cNvSpPr>
          <p:nvPr>
            <p:ph type="title"/>
          </p:nvPr>
        </p:nvSpPr>
        <p:spPr/>
        <p:txBody>
          <a:bodyPr/>
          <a:lstStyle/>
          <a:p>
            <a:r>
              <a:rPr lang="en-US"/>
              <a:t>Identification</a:t>
            </a:r>
          </a:p>
        </p:txBody>
      </p:sp>
      <p:pic>
        <p:nvPicPr>
          <p:cNvPr id="4" name="Picture 4" descr="A screenshot of a cell phone&#10;&#10;Description generated with very high confidence">
            <a:extLst>
              <a:ext uri="{FF2B5EF4-FFF2-40B4-BE49-F238E27FC236}">
                <a16:creationId xmlns:a16="http://schemas.microsoft.com/office/drawing/2014/main" id="{0A88055C-3D40-422A-A1A8-F6092FF63E3E}"/>
              </a:ext>
            </a:extLst>
          </p:cNvPr>
          <p:cNvPicPr>
            <a:picLocks noGrp="1" noChangeAspect="1"/>
          </p:cNvPicPr>
          <p:nvPr>
            <p:ph idx="1"/>
          </p:nvPr>
        </p:nvPicPr>
        <p:blipFill>
          <a:blip r:embed="rId2"/>
          <a:stretch>
            <a:fillRect/>
          </a:stretch>
        </p:blipFill>
        <p:spPr>
          <a:xfrm>
            <a:off x="1443790" y="2332955"/>
            <a:ext cx="9324473" cy="3586914"/>
          </a:xfrm>
          <a:prstGeom prst="rect">
            <a:avLst/>
          </a:prstGeom>
        </p:spPr>
      </p:pic>
    </p:spTree>
    <p:extLst>
      <p:ext uri="{BB962C8B-B14F-4D97-AF65-F5344CB8AC3E}">
        <p14:creationId xmlns:p14="http://schemas.microsoft.com/office/powerpoint/2010/main" val="2188667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99D3-E56D-4B37-88DC-1ADE11E6F8CA}"/>
              </a:ext>
            </a:extLst>
          </p:cNvPr>
          <p:cNvSpPr>
            <a:spLocks noGrp="1"/>
          </p:cNvSpPr>
          <p:nvPr>
            <p:ph type="ctrTitle"/>
          </p:nvPr>
        </p:nvSpPr>
        <p:spPr/>
        <p:txBody>
          <a:bodyPr/>
          <a:lstStyle/>
          <a:p>
            <a:r>
              <a:rPr lang="en-US"/>
              <a:t>DO NOT PAY THE RANSOM!!!!!</a:t>
            </a:r>
          </a:p>
        </p:txBody>
      </p:sp>
      <p:sp>
        <p:nvSpPr>
          <p:cNvPr id="3" name="Subtitle 2">
            <a:extLst>
              <a:ext uri="{FF2B5EF4-FFF2-40B4-BE49-F238E27FC236}">
                <a16:creationId xmlns:a16="http://schemas.microsoft.com/office/drawing/2014/main" id="{8369B410-81B6-490A-B4F8-D879DF921581}"/>
              </a:ext>
            </a:extLst>
          </p:cNvPr>
          <p:cNvSpPr>
            <a:spLocks noGrp="1"/>
          </p:cNvSpPr>
          <p:nvPr>
            <p:ph type="subTitle" idx="1"/>
          </p:nvPr>
        </p:nvSpPr>
        <p:spPr>
          <a:xfrm>
            <a:off x="1371600" y="3632201"/>
            <a:ext cx="9448800" cy="2400299"/>
          </a:xfrm>
        </p:spPr>
        <p:txBody>
          <a:bodyPr vert="horz" lIns="91440" tIns="45720" rIns="91440" bIns="45720" rtlCol="0" anchor="t">
            <a:normAutofit/>
          </a:bodyPr>
          <a:lstStyle/>
          <a:p>
            <a:pPr marL="342900" indent="-342900">
              <a:buFont typeface="Wingdings" panose="020B0604020202020204" pitchFamily="34" charset="0"/>
              <a:buChar char="q"/>
            </a:pPr>
            <a:r>
              <a:rPr lang="en-US"/>
              <a:t>Payment does not guarantee you'll receive the key you need.</a:t>
            </a:r>
          </a:p>
          <a:p>
            <a:pPr marL="342900" indent="-342900">
              <a:buFont typeface="Wingdings" panose="020B0604020202020204" pitchFamily="34" charset="0"/>
              <a:buChar char="q"/>
            </a:pPr>
            <a:r>
              <a:rPr lang="en-US"/>
              <a:t>Do not to follow the rules of the criminals since there are alternative ways how you can get back the access to your files or use the </a:t>
            </a:r>
            <a:r>
              <a:rPr lang="en-US" err="1"/>
              <a:t>decryptor</a:t>
            </a:r>
            <a:r>
              <a:rPr lang="en-US"/>
              <a:t> developed by the experts.</a:t>
            </a:r>
          </a:p>
          <a:p>
            <a:pPr marL="342900" indent="-342900">
              <a:buFont typeface="Wingdings" panose="020B0604020202020204" pitchFamily="34" charset="0"/>
              <a:buChar char="q"/>
            </a:pPr>
            <a:r>
              <a:rPr lang="en-US"/>
              <a:t>If you pay the ransom the virus will continue to spread.</a:t>
            </a:r>
          </a:p>
          <a:p>
            <a:pPr marL="342900" indent="-342900">
              <a:buFont typeface="Wingdings" panose="020B0604020202020204" pitchFamily="34" charset="0"/>
              <a:buChar char="q"/>
            </a:pPr>
            <a:endParaRPr lang="en-US"/>
          </a:p>
          <a:p>
            <a:pPr marL="342900" indent="-342900">
              <a:buFont typeface="Wingdings" panose="020B0604020202020204" pitchFamily="34" charset="0"/>
              <a:buChar char="q"/>
            </a:pPr>
            <a:endParaRPr lang="en-US"/>
          </a:p>
        </p:txBody>
      </p:sp>
    </p:spTree>
    <p:extLst>
      <p:ext uri="{BB962C8B-B14F-4D97-AF65-F5344CB8AC3E}">
        <p14:creationId xmlns:p14="http://schemas.microsoft.com/office/powerpoint/2010/main" val="3411845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DE7BF-1D67-4938-96EC-F7A78B7D01EB}"/>
              </a:ext>
            </a:extLst>
          </p:cNvPr>
          <p:cNvSpPr>
            <a:spLocks noGrp="1"/>
          </p:cNvSpPr>
          <p:nvPr>
            <p:ph type="title"/>
          </p:nvPr>
        </p:nvSpPr>
        <p:spPr/>
        <p:txBody>
          <a:bodyPr/>
          <a:lstStyle/>
          <a:p>
            <a:r>
              <a:rPr lang="en-US"/>
              <a:t>What you should do next</a:t>
            </a:r>
          </a:p>
        </p:txBody>
      </p:sp>
      <p:sp>
        <p:nvSpPr>
          <p:cNvPr id="3" name="Content Placeholder 2">
            <a:extLst>
              <a:ext uri="{FF2B5EF4-FFF2-40B4-BE49-F238E27FC236}">
                <a16:creationId xmlns:a16="http://schemas.microsoft.com/office/drawing/2014/main" id="{C2AF0C1B-1792-4498-9173-B61DA06C7D24}"/>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q"/>
            </a:pPr>
            <a:r>
              <a:rPr lang="en-US"/>
              <a:t> Disconnect from the network.</a:t>
            </a:r>
          </a:p>
          <a:p>
            <a:pPr>
              <a:buFont typeface="Wingdings" panose="020B0604020202020204" pitchFamily="34" charset="0"/>
              <a:buChar char="q"/>
            </a:pPr>
            <a:r>
              <a:rPr lang="en-US"/>
              <a:t> Since it spreads through emails notify everyone who receives emails not to click the infected email.</a:t>
            </a:r>
          </a:p>
          <a:p>
            <a:pPr>
              <a:buFont typeface="Wingdings" panose="020B0604020202020204" pitchFamily="34" charset="0"/>
              <a:buChar char="q"/>
            </a:pPr>
            <a:r>
              <a:rPr lang="en-US"/>
              <a:t> Notify the cyber security professional. They will then Google how to fix it.</a:t>
            </a:r>
          </a:p>
          <a:p>
            <a:pPr>
              <a:buFont typeface="Wingdings" panose="020B0604020202020204" pitchFamily="34" charset="0"/>
              <a:buChar char="q"/>
            </a:pPr>
            <a:r>
              <a:rPr lang="en-US"/>
              <a:t> Back up all your files on external hard drives.</a:t>
            </a:r>
          </a:p>
          <a:p>
            <a:pPr marL="0" indent="0">
              <a:buNone/>
            </a:pPr>
            <a:endParaRPr lang="en-US"/>
          </a:p>
        </p:txBody>
      </p:sp>
    </p:spTree>
    <p:extLst>
      <p:ext uri="{BB962C8B-B14F-4D97-AF65-F5344CB8AC3E}">
        <p14:creationId xmlns:p14="http://schemas.microsoft.com/office/powerpoint/2010/main" val="3399499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hlinkClick r:id="" action="ppaction://media"/>
            <a:extLst>
              <a:ext uri="{FF2B5EF4-FFF2-40B4-BE49-F238E27FC236}">
                <a16:creationId xmlns:a16="http://schemas.microsoft.com/office/drawing/2014/main" id="{A6EE973F-5BBB-42D2-B5EC-DEE3C9F97577}"/>
              </a:ext>
            </a:extLst>
          </p:cNvPr>
          <p:cNvPicPr>
            <a:picLocks noRot="1" noChangeAspect="1"/>
          </p:cNvPicPr>
          <p:nvPr>
            <a:videoFile r:link="rId1"/>
          </p:nvPr>
        </p:nvPicPr>
        <p:blipFill>
          <a:blip r:embed="rId3"/>
          <a:stretch>
            <a:fillRect/>
          </a:stretch>
        </p:blipFill>
        <p:spPr>
          <a:xfrm>
            <a:off x="26896" y="278466"/>
            <a:ext cx="12003739" cy="6623797"/>
          </a:xfrm>
          <a:prstGeom prst="rect">
            <a:avLst/>
          </a:prstGeom>
        </p:spPr>
      </p:pic>
    </p:spTree>
    <p:extLst>
      <p:ext uri="{BB962C8B-B14F-4D97-AF65-F5344CB8AC3E}">
        <p14:creationId xmlns:p14="http://schemas.microsoft.com/office/powerpoint/2010/main" val="1785435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3284D-02EB-45E8-B22C-55D00F6B7FCD}"/>
              </a:ext>
            </a:extLst>
          </p:cNvPr>
          <p:cNvSpPr>
            <a:spLocks noGrp="1"/>
          </p:cNvSpPr>
          <p:nvPr>
            <p:ph type="title"/>
          </p:nvPr>
        </p:nvSpPr>
        <p:spPr/>
        <p:txBody>
          <a:bodyPr/>
          <a:lstStyle/>
          <a:p>
            <a:r>
              <a:rPr lang="en-US">
                <a:cs typeface="Calibri Light"/>
              </a:rPr>
              <a:t>Impact</a:t>
            </a:r>
            <a:endParaRPr lang="en-US"/>
          </a:p>
        </p:txBody>
      </p:sp>
      <p:sp>
        <p:nvSpPr>
          <p:cNvPr id="3" name="Content Placeholder 2">
            <a:extLst>
              <a:ext uri="{FF2B5EF4-FFF2-40B4-BE49-F238E27FC236}">
                <a16:creationId xmlns:a16="http://schemas.microsoft.com/office/drawing/2014/main" id="{86F048A9-A639-475C-81F3-9C2DE6CB5312}"/>
              </a:ext>
            </a:extLst>
          </p:cNvPr>
          <p:cNvSpPr>
            <a:spLocks noGrp="1"/>
          </p:cNvSpPr>
          <p:nvPr>
            <p:ph idx="1"/>
          </p:nvPr>
        </p:nvSpPr>
        <p:spPr>
          <a:xfrm>
            <a:off x="103095" y="1449295"/>
            <a:ext cx="7845910" cy="5369428"/>
          </a:xfrm>
        </p:spPr>
        <p:txBody>
          <a:bodyPr vert="horz" lIns="91440" tIns="45720" rIns="91440" bIns="45720" rtlCol="0" anchor="t">
            <a:normAutofit fontScale="92500" lnSpcReduction="20000"/>
          </a:bodyPr>
          <a:lstStyle/>
          <a:p>
            <a:pPr>
              <a:buNone/>
            </a:pPr>
            <a:r>
              <a:rPr lang="en-US">
                <a:cs typeface="Calibri"/>
              </a:rPr>
              <a:t> -PINCHY SPIDER group also partner with Hackers where they allow the Hackers to plant their GandCrab ransomware in the victim system and split a 60/40 share</a:t>
            </a:r>
            <a:endParaRPr lang="en-US"/>
          </a:p>
          <a:p>
            <a:pPr>
              <a:buNone/>
            </a:pPr>
            <a:endParaRPr lang="en-US">
              <a:cs typeface="Calibri"/>
            </a:endParaRPr>
          </a:p>
          <a:p>
            <a:pPr>
              <a:buNone/>
            </a:pPr>
            <a:r>
              <a:rPr lang="en-US">
                <a:cs typeface="Calibri"/>
              </a:rPr>
              <a:t>-GandCrab is the first ransomware that accept DASH cryptocurrency. Dash is basically a forked Bitcoin protocol that enables faster transactions that are untraceable.</a:t>
            </a:r>
            <a:endParaRPr lang="en-US"/>
          </a:p>
          <a:p>
            <a:pPr>
              <a:buNone/>
            </a:pPr>
            <a:endParaRPr lang="en-US">
              <a:cs typeface="Calibri"/>
            </a:endParaRPr>
          </a:p>
          <a:p>
            <a:pPr>
              <a:buNone/>
            </a:pPr>
            <a:r>
              <a:rPr lang="en-US">
                <a:cs typeface="Calibri"/>
              </a:rPr>
              <a:t>-FABEN OB-GYN medical group recently notified 6000 patients that their data was permanently lost due to a GandCrab ransomware hack.</a:t>
            </a:r>
            <a:endParaRPr lang="en-US"/>
          </a:p>
          <a:p>
            <a:pPr>
              <a:buNone/>
            </a:pPr>
            <a:endParaRPr lang="en-US">
              <a:cs typeface="Calibri"/>
            </a:endParaRPr>
          </a:p>
          <a:p>
            <a:pPr>
              <a:buNone/>
            </a:pPr>
            <a:r>
              <a:rPr lang="en-US">
                <a:cs typeface="Calibri"/>
              </a:rPr>
              <a:t>-The price for the decryption key start at $500 and double every day for. For large targeted organization, the cost could be as much as $700,000</a:t>
            </a:r>
            <a:endParaRPr lang="en-US"/>
          </a:p>
          <a:p>
            <a:pPr>
              <a:buNone/>
            </a:pPr>
            <a:endParaRPr lang="en-US">
              <a:cs typeface="Calibri"/>
            </a:endParaRPr>
          </a:p>
          <a:p>
            <a:pPr>
              <a:buNone/>
            </a:pPr>
            <a:r>
              <a:rPr lang="en-US">
                <a:cs typeface="Calibri"/>
              </a:rPr>
              <a:t>-According to Bitdefender, the creator is estimated to have made more than $300 million</a:t>
            </a:r>
          </a:p>
          <a:p>
            <a:pPr>
              <a:buNone/>
            </a:pPr>
            <a:endParaRPr lang="en-US">
              <a:cs typeface="Calibri"/>
            </a:endParaRPr>
          </a:p>
          <a:p>
            <a:pPr>
              <a:buNone/>
            </a:pPr>
            <a:endParaRPr lang="en-US">
              <a:cs typeface="Calibri"/>
            </a:endParaRPr>
          </a:p>
          <a:p>
            <a:pPr>
              <a:buNone/>
            </a:pPr>
            <a:endParaRPr lang="en-US">
              <a:cs typeface="Calibri"/>
            </a:endParaRPr>
          </a:p>
          <a:p>
            <a:pPr marL="0" indent="0">
              <a:buNone/>
            </a:pPr>
            <a:endParaRPr lang="en-US">
              <a:cs typeface="Calibri"/>
            </a:endParaRPr>
          </a:p>
        </p:txBody>
      </p:sp>
      <p:pic>
        <p:nvPicPr>
          <p:cNvPr id="6" name="Picture 6" descr="A picture containing indoor&#10;&#10;Description generated with very high confidence">
            <a:extLst>
              <a:ext uri="{FF2B5EF4-FFF2-40B4-BE49-F238E27FC236}">
                <a16:creationId xmlns:a16="http://schemas.microsoft.com/office/drawing/2014/main" id="{BEE39FCB-4403-4EDF-BFB2-0AFC21733501}"/>
              </a:ext>
            </a:extLst>
          </p:cNvPr>
          <p:cNvPicPr>
            <a:picLocks noChangeAspect="1"/>
          </p:cNvPicPr>
          <p:nvPr/>
        </p:nvPicPr>
        <p:blipFill>
          <a:blip r:embed="rId2"/>
          <a:stretch>
            <a:fillRect/>
          </a:stretch>
        </p:blipFill>
        <p:spPr>
          <a:xfrm>
            <a:off x="8022610" y="1878886"/>
            <a:ext cx="3880512" cy="4510499"/>
          </a:xfrm>
          <a:prstGeom prst="rect">
            <a:avLst/>
          </a:prstGeom>
        </p:spPr>
      </p:pic>
    </p:spTree>
    <p:extLst>
      <p:ext uri="{BB962C8B-B14F-4D97-AF65-F5344CB8AC3E}">
        <p14:creationId xmlns:p14="http://schemas.microsoft.com/office/powerpoint/2010/main" val="1114376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12A9E-2BA9-4AC6-AD5F-FE0CCD36CD4B}"/>
              </a:ext>
            </a:extLst>
          </p:cNvPr>
          <p:cNvSpPr>
            <a:spLocks noGrp="1"/>
          </p:cNvSpPr>
          <p:nvPr>
            <p:ph type="ctrTitle"/>
          </p:nvPr>
        </p:nvSpPr>
        <p:spPr/>
        <p:txBody>
          <a:bodyPr/>
          <a:lstStyle/>
          <a:p>
            <a:pPr algn="ctr"/>
            <a:r>
              <a:rPr lang="en-US"/>
              <a:t> questions?</a:t>
            </a:r>
          </a:p>
        </p:txBody>
      </p:sp>
      <p:pic>
        <p:nvPicPr>
          <p:cNvPr id="7" name="Picture 5" descr="A close up of a logo&#10;&#10;Description generated with high confidence">
            <a:extLst>
              <a:ext uri="{FF2B5EF4-FFF2-40B4-BE49-F238E27FC236}">
                <a16:creationId xmlns:a16="http://schemas.microsoft.com/office/drawing/2014/main" id="{2CE0645C-A8C4-4E7A-B605-220CD097224D}"/>
              </a:ext>
            </a:extLst>
          </p:cNvPr>
          <p:cNvPicPr>
            <a:picLocks noChangeAspect="1"/>
          </p:cNvPicPr>
          <p:nvPr/>
        </p:nvPicPr>
        <p:blipFill>
          <a:blip r:embed="rId2"/>
          <a:stretch>
            <a:fillRect/>
          </a:stretch>
        </p:blipFill>
        <p:spPr>
          <a:xfrm>
            <a:off x="4889551" y="3554364"/>
            <a:ext cx="2416629" cy="3132342"/>
          </a:xfrm>
          <a:prstGeom prst="rect">
            <a:avLst/>
          </a:prstGeom>
        </p:spPr>
      </p:pic>
    </p:spTree>
    <p:extLst>
      <p:ext uri="{BB962C8B-B14F-4D97-AF65-F5344CB8AC3E}">
        <p14:creationId xmlns:p14="http://schemas.microsoft.com/office/powerpoint/2010/main" val="163248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 shot of a social media post&#10;&#10;Description generated with very high confidence">
            <a:extLst>
              <a:ext uri="{FF2B5EF4-FFF2-40B4-BE49-F238E27FC236}">
                <a16:creationId xmlns:a16="http://schemas.microsoft.com/office/drawing/2014/main" id="{4FBD3DB6-27EB-4EF5-B310-81A203FF5A2B}"/>
              </a:ext>
            </a:extLst>
          </p:cNvPr>
          <p:cNvPicPr>
            <a:picLocks noChangeAspect="1"/>
          </p:cNvPicPr>
          <p:nvPr/>
        </p:nvPicPr>
        <p:blipFill>
          <a:blip r:embed="rId3"/>
          <a:stretch>
            <a:fillRect/>
          </a:stretch>
        </p:blipFill>
        <p:spPr>
          <a:xfrm>
            <a:off x="79907" y="1530866"/>
            <a:ext cx="12070903" cy="5197525"/>
          </a:xfrm>
          <a:prstGeom prst="rect">
            <a:avLst/>
          </a:prstGeom>
        </p:spPr>
      </p:pic>
    </p:spTree>
    <p:extLst>
      <p:ext uri="{BB962C8B-B14F-4D97-AF65-F5344CB8AC3E}">
        <p14:creationId xmlns:p14="http://schemas.microsoft.com/office/powerpoint/2010/main" val="875891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0D0B7-5A42-4565-B142-587283F583FF}"/>
              </a:ext>
            </a:extLst>
          </p:cNvPr>
          <p:cNvSpPr>
            <a:spLocks noGrp="1"/>
          </p:cNvSpPr>
          <p:nvPr>
            <p:ph type="title"/>
          </p:nvPr>
        </p:nvSpPr>
        <p:spPr/>
        <p:txBody>
          <a:bodyPr/>
          <a:lstStyle/>
          <a:p>
            <a:r>
              <a:rPr lang="en-US"/>
              <a:t>Step 1: Entry point</a:t>
            </a:r>
          </a:p>
        </p:txBody>
      </p:sp>
      <p:pic>
        <p:nvPicPr>
          <p:cNvPr id="6" name="Picture 6" descr="A picture containing tool, wrench&#10;&#10;Description generated with very high confidence">
            <a:extLst>
              <a:ext uri="{FF2B5EF4-FFF2-40B4-BE49-F238E27FC236}">
                <a16:creationId xmlns:a16="http://schemas.microsoft.com/office/drawing/2014/main" id="{41BBA582-30DC-4CCC-AD0A-03A59D78D0F0}"/>
              </a:ext>
            </a:extLst>
          </p:cNvPr>
          <p:cNvPicPr>
            <a:picLocks noGrp="1" noChangeAspect="1"/>
          </p:cNvPicPr>
          <p:nvPr>
            <p:ph idx="1"/>
          </p:nvPr>
        </p:nvPicPr>
        <p:blipFill>
          <a:blip r:embed="rId3"/>
          <a:stretch>
            <a:fillRect/>
          </a:stretch>
        </p:blipFill>
        <p:spPr>
          <a:xfrm>
            <a:off x="1514475" y="2409025"/>
            <a:ext cx="2076450" cy="1720850"/>
          </a:xfrm>
          <a:prstGeom prst="rect">
            <a:avLst/>
          </a:prstGeom>
        </p:spPr>
      </p:pic>
      <p:sp>
        <p:nvSpPr>
          <p:cNvPr id="8" name="TextBox 7">
            <a:extLst>
              <a:ext uri="{FF2B5EF4-FFF2-40B4-BE49-F238E27FC236}">
                <a16:creationId xmlns:a16="http://schemas.microsoft.com/office/drawing/2014/main" id="{D7D04257-7248-44D3-8FF3-A4874AF92E23}"/>
              </a:ext>
            </a:extLst>
          </p:cNvPr>
          <p:cNvSpPr txBox="1"/>
          <p:nvPr/>
        </p:nvSpPr>
        <p:spPr>
          <a:xfrm>
            <a:off x="1803400" y="189492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Email Spam</a:t>
            </a:r>
          </a:p>
        </p:txBody>
      </p:sp>
      <p:sp>
        <p:nvSpPr>
          <p:cNvPr id="9" name="TextBox 8">
            <a:extLst>
              <a:ext uri="{FF2B5EF4-FFF2-40B4-BE49-F238E27FC236}">
                <a16:creationId xmlns:a16="http://schemas.microsoft.com/office/drawing/2014/main" id="{5C6353DC-26E6-42F6-856D-BCDC569A9418}"/>
              </a:ext>
            </a:extLst>
          </p:cNvPr>
          <p:cNvSpPr txBox="1"/>
          <p:nvPr/>
        </p:nvSpPr>
        <p:spPr>
          <a:xfrm>
            <a:off x="7686675" y="189810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Exploit Kit</a:t>
            </a:r>
          </a:p>
        </p:txBody>
      </p:sp>
      <p:pic>
        <p:nvPicPr>
          <p:cNvPr id="10" name="Picture 10">
            <a:extLst>
              <a:ext uri="{FF2B5EF4-FFF2-40B4-BE49-F238E27FC236}">
                <a16:creationId xmlns:a16="http://schemas.microsoft.com/office/drawing/2014/main" id="{FDFEA973-37FE-4329-B9BB-BBC4CB9C01FF}"/>
              </a:ext>
            </a:extLst>
          </p:cNvPr>
          <p:cNvPicPr>
            <a:picLocks noChangeAspect="1"/>
          </p:cNvPicPr>
          <p:nvPr/>
        </p:nvPicPr>
        <p:blipFill>
          <a:blip r:embed="rId4"/>
          <a:stretch>
            <a:fillRect/>
          </a:stretch>
        </p:blipFill>
        <p:spPr>
          <a:xfrm>
            <a:off x="7010400" y="2461562"/>
            <a:ext cx="2743200" cy="1686132"/>
          </a:xfrm>
          <a:prstGeom prst="rect">
            <a:avLst/>
          </a:prstGeom>
        </p:spPr>
      </p:pic>
      <p:sp>
        <p:nvSpPr>
          <p:cNvPr id="12" name="TextBox 11">
            <a:extLst>
              <a:ext uri="{FF2B5EF4-FFF2-40B4-BE49-F238E27FC236}">
                <a16:creationId xmlns:a16="http://schemas.microsoft.com/office/drawing/2014/main" id="{98B546EC-BE91-4C85-950D-A83D558D5841}"/>
              </a:ext>
            </a:extLst>
          </p:cNvPr>
          <p:cNvSpPr txBox="1"/>
          <p:nvPr/>
        </p:nvSpPr>
        <p:spPr>
          <a:xfrm>
            <a:off x="6915150" y="4326978"/>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Grandsoft EK</a:t>
            </a:r>
          </a:p>
          <a:p>
            <a:pPr marL="285750" indent="-285750">
              <a:buFont typeface="Arial" panose="020B0604020202020204" pitchFamily="34" charset="0"/>
              <a:buChar char="•"/>
            </a:pPr>
            <a:r>
              <a:rPr lang="en-US"/>
              <a:t>RIG EK</a:t>
            </a:r>
          </a:p>
          <a:p>
            <a:pPr marL="742950" lvl="1" indent="-285750">
              <a:buFont typeface="Arial" panose="020B0604020202020204" pitchFamily="34" charset="0"/>
              <a:buChar char="•"/>
            </a:pPr>
            <a:r>
              <a:rPr lang="en-US"/>
              <a:t>Finds vulnerabilities in </a:t>
            </a:r>
          </a:p>
          <a:p>
            <a:pPr marL="1200150" lvl="2" indent="-285750">
              <a:buFont typeface="Arial" panose="020B0604020202020204" pitchFamily="34" charset="0"/>
              <a:buChar char="•"/>
            </a:pPr>
            <a:r>
              <a:rPr lang="en-US"/>
              <a:t>Flash</a:t>
            </a:r>
          </a:p>
          <a:p>
            <a:pPr marL="1200150" lvl="2" indent="-285750">
              <a:buFont typeface="Arial" panose="020B0604020202020204" pitchFamily="34" charset="0"/>
              <a:buChar char="•"/>
            </a:pPr>
            <a:r>
              <a:rPr lang="en-US"/>
              <a:t>Java plugin</a:t>
            </a:r>
          </a:p>
          <a:p>
            <a:pPr marL="1200150" lvl="2" indent="-285750">
              <a:buFont typeface="Arial" panose="020B0604020202020204" pitchFamily="34" charset="0"/>
              <a:buChar char="•"/>
            </a:pPr>
            <a:r>
              <a:rPr lang="en-US"/>
              <a:t>Silverlight</a:t>
            </a:r>
          </a:p>
          <a:p>
            <a:pPr marL="285750" indent="-285750">
              <a:buFont typeface="Arial" panose="020B0604020202020204" pitchFamily="34" charset="0"/>
              <a:buChar char="•"/>
            </a:pPr>
            <a:r>
              <a:rPr lang="en-US"/>
              <a:t>Fallout EK</a:t>
            </a:r>
          </a:p>
          <a:p>
            <a:pPr marL="742950" lvl="1" indent="-285750">
              <a:buFont typeface="Arial" panose="020B0604020202020204" pitchFamily="34" charset="0"/>
              <a:buChar char="•"/>
            </a:pPr>
            <a:r>
              <a:rPr lang="en-US"/>
              <a:t>Malvertising</a:t>
            </a:r>
          </a:p>
        </p:txBody>
      </p:sp>
    </p:spTree>
    <p:extLst>
      <p:ext uri="{BB962C8B-B14F-4D97-AF65-F5344CB8AC3E}">
        <p14:creationId xmlns:p14="http://schemas.microsoft.com/office/powerpoint/2010/main" val="1340628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E057-081E-4118-B217-4C241C45A624}"/>
              </a:ext>
            </a:extLst>
          </p:cNvPr>
          <p:cNvSpPr>
            <a:spLocks noGrp="1"/>
          </p:cNvSpPr>
          <p:nvPr>
            <p:ph type="title"/>
          </p:nvPr>
        </p:nvSpPr>
        <p:spPr/>
        <p:txBody>
          <a:bodyPr/>
          <a:lstStyle/>
          <a:p>
            <a:r>
              <a:rPr lang="en-US"/>
              <a:t>GANDCRAB &amp; RANSOMWARE KEYWORDS</a:t>
            </a:r>
          </a:p>
        </p:txBody>
      </p:sp>
      <p:sp>
        <p:nvSpPr>
          <p:cNvPr id="3" name="Content Placeholder 2">
            <a:extLst>
              <a:ext uri="{FF2B5EF4-FFF2-40B4-BE49-F238E27FC236}">
                <a16:creationId xmlns:a16="http://schemas.microsoft.com/office/drawing/2014/main" id="{39F7DF16-E5DF-4C11-80C4-9085BCBCE8EF}"/>
              </a:ext>
            </a:extLst>
          </p:cNvPr>
          <p:cNvSpPr>
            <a:spLocks noGrp="1"/>
          </p:cNvSpPr>
          <p:nvPr>
            <p:ph idx="1"/>
          </p:nvPr>
        </p:nvSpPr>
        <p:spPr/>
        <p:txBody>
          <a:bodyPr vert="horz" lIns="91440" tIns="45720" rIns="91440" bIns="45720" rtlCol="0" anchor="t">
            <a:normAutofit/>
          </a:bodyPr>
          <a:lstStyle/>
          <a:p>
            <a:r>
              <a:rPr lang="en-US"/>
              <a:t>ARP – Address Resolution Protocol: Network Flooding</a:t>
            </a:r>
          </a:p>
          <a:p>
            <a:r>
              <a:rPr lang="en-US"/>
              <a:t>LLMNR – Link-Local Multicast Name Resolution – Protocol based on DNS packet allowing IPv4 &amp; IPv6 hosts.</a:t>
            </a:r>
          </a:p>
          <a:p>
            <a:r>
              <a:rPr lang="en-US"/>
              <a:t>NBNS – NetBIOS Name Service a.k.a WINS (Windows) Typically UDP transport Protocol @ 137. Serves similar purpose as DNS // Translating human-readable names to IP addresses.</a:t>
            </a:r>
          </a:p>
          <a:p>
            <a:r>
              <a:rPr lang="en-US"/>
              <a:t>SSDP - Simple Service Discovery Protocol - Protocol transport and addressing as text based on HTTPU on UDP @ 1900. Announces hosting systems with multicast. </a:t>
            </a:r>
          </a:p>
          <a:p>
            <a:r>
              <a:rPr lang="en-US"/>
              <a:t>ICMP - Internet Control Message Protocol – Responsible for error messages, unavailable requests, unreachable hosts, routers, etc </a:t>
            </a:r>
          </a:p>
          <a:p>
            <a:endParaRPr lang="en-US"/>
          </a:p>
        </p:txBody>
      </p:sp>
    </p:spTree>
    <p:extLst>
      <p:ext uri="{BB962C8B-B14F-4D97-AF65-F5344CB8AC3E}">
        <p14:creationId xmlns:p14="http://schemas.microsoft.com/office/powerpoint/2010/main" val="2564320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F2E8-53CA-47F3-BCC7-7A61608A0715}"/>
              </a:ext>
            </a:extLst>
          </p:cNvPr>
          <p:cNvSpPr>
            <a:spLocks noGrp="1"/>
          </p:cNvSpPr>
          <p:nvPr>
            <p:ph type="title"/>
          </p:nvPr>
        </p:nvSpPr>
        <p:spPr>
          <a:xfrm>
            <a:off x="2847975" y="2373"/>
            <a:ext cx="8610600" cy="1293028"/>
          </a:xfrm>
        </p:spPr>
        <p:txBody>
          <a:bodyPr/>
          <a:lstStyle/>
          <a:p>
            <a:r>
              <a:rPr lang="en-US"/>
              <a:t>PACKET ANALYSIS</a:t>
            </a:r>
          </a:p>
        </p:txBody>
      </p:sp>
      <p:sp>
        <p:nvSpPr>
          <p:cNvPr id="3" name="Content Placeholder 2">
            <a:extLst>
              <a:ext uri="{FF2B5EF4-FFF2-40B4-BE49-F238E27FC236}">
                <a16:creationId xmlns:a16="http://schemas.microsoft.com/office/drawing/2014/main" id="{B9F12FE5-5DDD-43D8-BCEE-387B80C5697B}"/>
              </a:ext>
            </a:extLst>
          </p:cNvPr>
          <p:cNvSpPr>
            <a:spLocks noGrp="1"/>
          </p:cNvSpPr>
          <p:nvPr>
            <p:ph idx="1"/>
          </p:nvPr>
        </p:nvSpPr>
        <p:spPr>
          <a:xfrm>
            <a:off x="233363" y="1396841"/>
            <a:ext cx="10820400" cy="4024125"/>
          </a:xfrm>
        </p:spPr>
        <p:txBody>
          <a:bodyPr vert="horz" lIns="91440" tIns="45720" rIns="91440" bIns="45720" rtlCol="0" anchor="t">
            <a:normAutofit/>
          </a:bodyPr>
          <a:lstStyle/>
          <a:p>
            <a:r>
              <a:rPr lang="en-US"/>
              <a:t>GANDCRAB'S PACKET ANALYSIS</a:t>
            </a:r>
          </a:p>
          <a:p>
            <a:r>
              <a:rPr lang="en-US"/>
              <a:t>TCP HANDSHAKE &amp; HTTP GET/x.exe</a:t>
            </a:r>
          </a:p>
          <a:p>
            <a:r>
              <a:rPr lang="en-US"/>
              <a:t>(REFLECTIVE) DLL INJECTION // PAYLOAD</a:t>
            </a:r>
          </a:p>
          <a:p>
            <a:r>
              <a:rPr lang="en-US"/>
              <a:t>POWERSHELL EXECUTION </a:t>
            </a:r>
          </a:p>
          <a:p>
            <a:r>
              <a:rPr lang="en-US"/>
              <a:t>GANDCRAB ENCRYPTION </a:t>
            </a:r>
          </a:p>
          <a:p>
            <a:r>
              <a:rPr lang="en-US"/>
              <a:t>LAN &amp; WAN ESCALATION</a:t>
            </a:r>
          </a:p>
          <a:p>
            <a:r>
              <a:rPr lang="en-US"/>
              <a:t>EXPUNGED PRIVATE KEY</a:t>
            </a:r>
          </a:p>
          <a:p>
            <a:r>
              <a:rPr lang="en-US"/>
              <a:t>INFECTS LOCAL MACHINES </a:t>
            </a:r>
          </a:p>
          <a:p>
            <a:r>
              <a:rPr lang="en-US"/>
              <a:t>PERMEATING EXPONENTIALLY</a:t>
            </a:r>
          </a:p>
          <a:p>
            <a:endParaRPr lang="en-US"/>
          </a:p>
        </p:txBody>
      </p:sp>
      <p:pic>
        <p:nvPicPr>
          <p:cNvPr id="4" name="Picture 4" descr="A screenshot of a cell phone&#10;&#10;Description generated with very high confidence">
            <a:extLst>
              <a:ext uri="{FF2B5EF4-FFF2-40B4-BE49-F238E27FC236}">
                <a16:creationId xmlns:a16="http://schemas.microsoft.com/office/drawing/2014/main" id="{8F8DBF84-5E11-4E5C-913D-66CCE8AB0409}"/>
              </a:ext>
            </a:extLst>
          </p:cNvPr>
          <p:cNvPicPr>
            <a:picLocks noChangeAspect="1"/>
          </p:cNvPicPr>
          <p:nvPr/>
        </p:nvPicPr>
        <p:blipFill>
          <a:blip r:embed="rId2"/>
          <a:stretch>
            <a:fillRect/>
          </a:stretch>
        </p:blipFill>
        <p:spPr>
          <a:xfrm>
            <a:off x="6200775" y="1112851"/>
            <a:ext cx="5779293" cy="4846610"/>
          </a:xfrm>
          <a:prstGeom prst="rect">
            <a:avLst/>
          </a:prstGeom>
        </p:spPr>
      </p:pic>
    </p:spTree>
    <p:extLst>
      <p:ext uri="{BB962C8B-B14F-4D97-AF65-F5344CB8AC3E}">
        <p14:creationId xmlns:p14="http://schemas.microsoft.com/office/powerpoint/2010/main" val="60796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2141E-AB25-49B9-9BF2-FCFF9C6418A9}"/>
              </a:ext>
            </a:extLst>
          </p:cNvPr>
          <p:cNvSpPr>
            <a:spLocks noGrp="1"/>
          </p:cNvSpPr>
          <p:nvPr>
            <p:ph type="title"/>
          </p:nvPr>
        </p:nvSpPr>
        <p:spPr/>
        <p:txBody>
          <a:bodyPr/>
          <a:lstStyle/>
          <a:p>
            <a:r>
              <a:rPr lang="en-US"/>
              <a:t>Step 2: DLL injection/Reflection</a:t>
            </a:r>
          </a:p>
        </p:txBody>
      </p:sp>
      <p:pic>
        <p:nvPicPr>
          <p:cNvPr id="6" name="Picture 6" descr="A picture containing person, wall, indoor, holding&#10;&#10;Description generated with very high confidence">
            <a:extLst>
              <a:ext uri="{FF2B5EF4-FFF2-40B4-BE49-F238E27FC236}">
                <a16:creationId xmlns:a16="http://schemas.microsoft.com/office/drawing/2014/main" id="{6C2ACBED-331D-462A-B98A-C3116589BD8B}"/>
              </a:ext>
            </a:extLst>
          </p:cNvPr>
          <p:cNvPicPr>
            <a:picLocks noGrp="1" noChangeAspect="1"/>
          </p:cNvPicPr>
          <p:nvPr>
            <p:ph idx="1"/>
          </p:nvPr>
        </p:nvPicPr>
        <p:blipFill>
          <a:blip r:embed="rId2"/>
          <a:stretch>
            <a:fillRect/>
          </a:stretch>
        </p:blipFill>
        <p:spPr>
          <a:xfrm>
            <a:off x="518059" y="2194560"/>
            <a:ext cx="11125401" cy="4024125"/>
          </a:xfrm>
          <a:prstGeom prst="rect">
            <a:avLst/>
          </a:prstGeom>
        </p:spPr>
      </p:pic>
    </p:spTree>
    <p:extLst>
      <p:ext uri="{BB962C8B-B14F-4D97-AF65-F5344CB8AC3E}">
        <p14:creationId xmlns:p14="http://schemas.microsoft.com/office/powerpoint/2010/main" val="1379661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07CF-66C9-48B4-8A31-A47626856768}"/>
              </a:ext>
            </a:extLst>
          </p:cNvPr>
          <p:cNvSpPr>
            <a:spLocks noGrp="1"/>
          </p:cNvSpPr>
          <p:nvPr>
            <p:ph type="title"/>
          </p:nvPr>
        </p:nvSpPr>
        <p:spPr>
          <a:xfrm>
            <a:off x="1326243" y="1027444"/>
            <a:ext cx="10724243" cy="1293028"/>
          </a:xfrm>
        </p:spPr>
        <p:txBody>
          <a:bodyPr/>
          <a:lstStyle/>
          <a:p>
            <a:r>
              <a:rPr lang="en-US"/>
              <a:t>DYNAMIC &amp; STATIC LINKING ON WINDOWS</a:t>
            </a:r>
          </a:p>
        </p:txBody>
      </p:sp>
      <p:sp>
        <p:nvSpPr>
          <p:cNvPr id="3" name="Content Placeholder 2">
            <a:extLst>
              <a:ext uri="{FF2B5EF4-FFF2-40B4-BE49-F238E27FC236}">
                <a16:creationId xmlns:a16="http://schemas.microsoft.com/office/drawing/2014/main" id="{CAECF3C3-27F1-4654-BE26-98A2D8D45CE5}"/>
              </a:ext>
            </a:extLst>
          </p:cNvPr>
          <p:cNvSpPr>
            <a:spLocks noGrp="1"/>
          </p:cNvSpPr>
          <p:nvPr>
            <p:ph idx="1"/>
          </p:nvPr>
        </p:nvSpPr>
        <p:spPr/>
        <p:txBody>
          <a:bodyPr vert="horz" lIns="91440" tIns="45720" rIns="91440" bIns="45720" rtlCol="0" anchor="t">
            <a:normAutofit/>
          </a:bodyPr>
          <a:lstStyle/>
          <a:p>
            <a:r>
              <a:rPr lang="en-US"/>
              <a:t>STATIC LINKING – Once the program is compiled, effectively copies every function referenced within the executable code. </a:t>
            </a:r>
          </a:p>
          <a:p>
            <a:r>
              <a:rPr lang="en-US"/>
              <a:t>STATIC LINKING SHORTFALLS - Once files and functions are copied, takes up double the amount of memory. </a:t>
            </a:r>
          </a:p>
          <a:p>
            <a:r>
              <a:rPr lang="en-US"/>
              <a:t>MALWARE SOLUTION – DYNAMIC LINKING</a:t>
            </a:r>
          </a:p>
          <a:p>
            <a:r>
              <a:rPr lang="en-US"/>
              <a:t>WINDOWS DLL – Dynamic DLL library have own memory space exists independently of other executables.</a:t>
            </a:r>
          </a:p>
          <a:p>
            <a:r>
              <a:rPr lang="en-US"/>
              <a:t>EXECUTABLE – DLL library called, dynamic linking shares the memory space. </a:t>
            </a:r>
          </a:p>
        </p:txBody>
      </p:sp>
    </p:spTree>
    <p:extLst>
      <p:ext uri="{BB962C8B-B14F-4D97-AF65-F5344CB8AC3E}">
        <p14:creationId xmlns:p14="http://schemas.microsoft.com/office/powerpoint/2010/main" val="1131392661"/>
      </p:ext>
    </p:extLst>
  </p:cSld>
  <p:clrMapOvr>
    <a:masterClrMapping/>
  </p:clrMapOvr>
</p:sld>
</file>

<file path=ppt/theme/theme1.xml><?xml version="1.0" encoding="utf-8"?>
<a:theme xmlns:a="http://schemas.openxmlformats.org/drawingml/2006/main" name="Vapor Trail">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0</TotalTime>
  <Words>791</Words>
  <Application>Microsoft Macintosh PowerPoint</Application>
  <PresentationFormat>Widescreen</PresentationFormat>
  <Paragraphs>155</Paragraphs>
  <Slides>30</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Century Gothic</vt:lpstr>
      <vt:lpstr>Consolas</vt:lpstr>
      <vt:lpstr>Wingdings</vt:lpstr>
      <vt:lpstr>Vapor Trail</vt:lpstr>
      <vt:lpstr>GandCrab</vt:lpstr>
      <vt:lpstr>Overview</vt:lpstr>
      <vt:lpstr>Impact</vt:lpstr>
      <vt:lpstr>PowerPoint Presentation</vt:lpstr>
      <vt:lpstr>Step 1: Entry point</vt:lpstr>
      <vt:lpstr>GANDCRAB &amp; RANSOMWARE KEYWORDS</vt:lpstr>
      <vt:lpstr>PACKET ANALYSIS</vt:lpstr>
      <vt:lpstr>Step 2: DLL injection/Reflection</vt:lpstr>
      <vt:lpstr>DYNAMIC &amp; STATIC LINKING ON WINDOWS</vt:lpstr>
      <vt:lpstr>WIRESHARK COMMUNICATION TIMELINE </vt:lpstr>
      <vt:lpstr>DLL &amp; REFLECTIVE DLL INJECTION</vt:lpstr>
      <vt:lpstr>DLL INJECTION timeline</vt:lpstr>
      <vt:lpstr>Step 3: Powershell</vt:lpstr>
      <vt:lpstr>Step 4: .bit TLD</vt:lpstr>
      <vt:lpstr>Step 5: Client iP captured</vt:lpstr>
      <vt:lpstr>Step 5: GandCrab reconnaissance </vt:lpstr>
      <vt:lpstr>Step 6: Terminate Processes</vt:lpstr>
      <vt:lpstr>Step 7: Encryption</vt:lpstr>
      <vt:lpstr>Encryption Process</vt:lpstr>
      <vt:lpstr>Containment strategy</vt:lpstr>
      <vt:lpstr>SCOPE</vt:lpstr>
      <vt:lpstr>Severity</vt:lpstr>
      <vt:lpstr>What to patch</vt:lpstr>
      <vt:lpstr>Solution</vt:lpstr>
      <vt:lpstr>INFECTION VECTOR PREVENTION</vt:lpstr>
      <vt:lpstr>Identification</vt:lpstr>
      <vt:lpstr>DO NOT PAY THE RANSOM!!!!!</vt:lpstr>
      <vt:lpstr>What you should do next</vt:lpstr>
      <vt:lpstr>PowerPoint Presentation</vt:lpstr>
      <vt:lpstr>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Andrew Parker</cp:lastModifiedBy>
  <cp:revision>1</cp:revision>
  <dcterms:created xsi:type="dcterms:W3CDTF">2013-07-15T20:26:40Z</dcterms:created>
  <dcterms:modified xsi:type="dcterms:W3CDTF">2019-04-24T17:14:10Z</dcterms:modified>
</cp:coreProperties>
</file>